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47" r:id="rId2"/>
    <p:sldMasterId id="2147483774" r:id="rId3"/>
  </p:sldMasterIdLst>
  <p:notesMasterIdLst>
    <p:notesMasterId r:id="rId25"/>
  </p:notesMasterIdLst>
  <p:handoutMasterIdLst>
    <p:handoutMasterId r:id="rId26"/>
  </p:handoutMasterIdLst>
  <p:sldIdLst>
    <p:sldId id="479" r:id="rId4"/>
    <p:sldId id="512" r:id="rId5"/>
    <p:sldId id="514" r:id="rId6"/>
    <p:sldId id="548" r:id="rId7"/>
    <p:sldId id="559" r:id="rId8"/>
    <p:sldId id="550" r:id="rId9"/>
    <p:sldId id="551" r:id="rId10"/>
    <p:sldId id="533" r:id="rId11"/>
    <p:sldId id="556" r:id="rId12"/>
    <p:sldId id="511" r:id="rId13"/>
    <p:sldId id="552" r:id="rId14"/>
    <p:sldId id="553" r:id="rId15"/>
    <p:sldId id="554" r:id="rId16"/>
    <p:sldId id="558" r:id="rId17"/>
    <p:sldId id="555" r:id="rId18"/>
    <p:sldId id="536" r:id="rId19"/>
    <p:sldId id="535" r:id="rId20"/>
    <p:sldId id="537" r:id="rId21"/>
    <p:sldId id="557" r:id="rId22"/>
    <p:sldId id="538" r:id="rId23"/>
    <p:sldId id="472" r:id="rId24"/>
  </p:sldIdLst>
  <p:sldSz cx="9144000" cy="6858000" type="screen4x3"/>
  <p:notesSz cx="6877050" cy="916305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chemeClr val="tx1"/>
    </p:penClr>
  </p:showPr>
  <p:clrMru>
    <a:srgbClr val="FFFFFF"/>
    <a:srgbClr val="00B000"/>
    <a:srgbClr val="FFFF00"/>
    <a:srgbClr val="EAEAEA"/>
    <a:srgbClr val="F8F8F8"/>
    <a:srgbClr val="60759E"/>
    <a:srgbClr val="FFFF66"/>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314" autoAdjust="0"/>
    <p:restoredTop sz="86969" autoAdjust="0"/>
  </p:normalViewPr>
  <p:slideViewPr>
    <p:cSldViewPr snapToGrid="0">
      <p:cViewPr>
        <p:scale>
          <a:sx n="90" d="100"/>
          <a:sy n="90" d="100"/>
        </p:scale>
        <p:origin x="-2232" y="-636"/>
      </p:cViewPr>
      <p:guideLst>
        <p:guide orient="horz" pos="3507"/>
        <p:guide orient="horz" pos="4275"/>
        <p:guide pos="28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54" y="-84"/>
      </p:cViewPr>
      <p:guideLst>
        <p:guide orient="horz" pos="2886"/>
        <p:guide pos="216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1D19D-5EC6-4C54-BB94-D4A8C843AA75}" type="doc">
      <dgm:prSet loTypeId="urn:microsoft.com/office/officeart/2005/8/layout/target3" loCatId="list" qsTypeId="urn:microsoft.com/office/officeart/2005/8/quickstyle/simple1#1" qsCatId="simple" csTypeId="urn:microsoft.com/office/officeart/2005/8/colors/accent0_3" csCatId="mainScheme" phldr="1"/>
      <dgm:spPr/>
      <dgm:t>
        <a:bodyPr/>
        <a:lstStyle/>
        <a:p>
          <a:endParaRPr lang="en-US"/>
        </a:p>
      </dgm:t>
    </dgm:pt>
    <dgm:pt modelId="{1F01643A-6510-4215-93B5-430916E98681}">
      <dgm:prSet phldrT="[Text]" custT="1"/>
      <dgm:spPr>
        <a:xfrm>
          <a:off x="1666631" y="0"/>
          <a:ext cx="4661983" cy="3333263"/>
        </a:xfrm>
        <a:solidFill>
          <a:srgbClr val="1F497D">
            <a:alpha val="90000"/>
          </a:srgbClr>
        </a:solidFill>
        <a:ln w="25400" cap="flat" cmpd="sng" algn="ctr">
          <a:solidFill>
            <a:sysClr val="window" lastClr="FFFFFF">
              <a:lumMod val="95000"/>
            </a:sysClr>
          </a:solidFill>
          <a:prstDash val="solid"/>
        </a:ln>
        <a:effectLst/>
        <a:scene3d>
          <a:camera prst="orthographicFront"/>
          <a:lightRig rig="threePt" dir="t"/>
        </a:scene3d>
        <a:sp3d>
          <a:bevelT prst="angle"/>
          <a:bevelB prst="slope"/>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800" b="0" dirty="0" smtClean="0">
              <a:solidFill>
                <a:srgbClr val="FFFFFF"/>
              </a:solidFill>
              <a:effectLst>
                <a:outerShdw blurRad="38100" dist="38100" dir="2700000" algn="tl">
                  <a:srgbClr val="000000">
                    <a:alpha val="43137"/>
                  </a:srgbClr>
                </a:outerShdw>
              </a:effectLst>
              <a:latin typeface="Verdana"/>
              <a:ea typeface="+mn-ea"/>
              <a:cs typeface="+mn-cs"/>
            </a:rPr>
            <a:t>  Fullest Utilization</a:t>
          </a:r>
        </a:p>
      </dgm:t>
    </dgm:pt>
    <dgm:pt modelId="{DAD0FC56-A941-42E7-80DD-AF3E8D498103}" type="parTrans" cxnId="{33DFBDED-5161-43FD-B80F-B5B1A0C57C7F}">
      <dgm:prSet/>
      <dgm:spPr/>
      <dgm:t>
        <a:bodyPr/>
        <a:lstStyle/>
        <a:p>
          <a:endParaRPr lang="en-US"/>
        </a:p>
      </dgm:t>
    </dgm:pt>
    <dgm:pt modelId="{3BFFC334-BEF2-4F71-9AE2-C2712AA8AB53}" type="sibTrans" cxnId="{33DFBDED-5161-43FD-B80F-B5B1A0C57C7F}">
      <dgm:prSet/>
      <dgm:spPr/>
      <dgm:t>
        <a:bodyPr/>
        <a:lstStyle/>
        <a:p>
          <a:endParaRPr lang="en-US"/>
        </a:p>
      </dgm:t>
    </dgm:pt>
    <dgm:pt modelId="{257A868E-1789-4A19-9893-BD5470FC150B}">
      <dgm:prSet phldrT="[Text]" custT="1"/>
      <dgm:spPr>
        <a:xfrm>
          <a:off x="1654603" y="999981"/>
          <a:ext cx="4661983" cy="2166618"/>
        </a:xfrm>
        <a:solidFill>
          <a:srgbClr val="1F497D">
            <a:alpha val="90000"/>
          </a:srgbClr>
        </a:solidFill>
        <a:ln w="25400" cap="flat" cmpd="sng" algn="ctr">
          <a:solidFill>
            <a:sysClr val="window" lastClr="FFFFFF">
              <a:lumMod val="95000"/>
            </a:sysClr>
          </a:solidFill>
          <a:prstDash val="solid"/>
        </a:ln>
        <a:effectLst/>
        <a:scene3d>
          <a:camera prst="orthographicFront"/>
          <a:lightRig rig="threePt" dir="t"/>
        </a:scene3d>
        <a:sp3d>
          <a:bevelT prst="angle"/>
          <a:bevelB prst="slope"/>
        </a:sp3d>
      </dgm:spPr>
      <dgm:t>
        <a:bodyPr/>
        <a:lstStyle/>
        <a:p>
          <a:pPr algn="l"/>
          <a:r>
            <a:rPr lang="en-US" sz="2800" dirty="0" smtClean="0">
              <a:solidFill>
                <a:srgbClr val="FFFFFF"/>
              </a:solidFill>
              <a:effectLst>
                <a:outerShdw blurRad="38100" dist="38100" dir="2700000" algn="tl">
                  <a:srgbClr val="000000">
                    <a:alpha val="43137"/>
                  </a:srgbClr>
                </a:outerShdw>
              </a:effectLst>
              <a:latin typeface="Verdana"/>
              <a:ea typeface="+mn-ea"/>
              <a:cs typeface="+mn-cs"/>
            </a:rPr>
            <a:t>  Highest Availability</a:t>
          </a:r>
          <a:r>
            <a:rPr lang="en-US" sz="2800" dirty="0" smtClean="0">
              <a:solidFill>
                <a:srgbClr val="FFFFFF"/>
              </a:solidFill>
              <a:latin typeface="Verdana"/>
              <a:ea typeface="+mn-ea"/>
              <a:cs typeface="+mn-cs"/>
            </a:rPr>
            <a:t> </a:t>
          </a:r>
          <a:endParaRPr lang="en-US" sz="2800" dirty="0">
            <a:solidFill>
              <a:srgbClr val="FFFFFF"/>
            </a:solidFill>
            <a:latin typeface="Verdana"/>
            <a:ea typeface="+mn-ea"/>
            <a:cs typeface="+mn-cs"/>
          </a:endParaRPr>
        </a:p>
      </dgm:t>
    </dgm:pt>
    <dgm:pt modelId="{5C473E6F-0DD3-4DB8-B771-6F67FDC1120C}" type="parTrans" cxnId="{85DD9504-93F2-40AD-84E6-8B1DDEBA6A6D}">
      <dgm:prSet/>
      <dgm:spPr/>
      <dgm:t>
        <a:bodyPr/>
        <a:lstStyle/>
        <a:p>
          <a:endParaRPr lang="en-US"/>
        </a:p>
      </dgm:t>
    </dgm:pt>
    <dgm:pt modelId="{8E872C19-503A-4384-BD62-32EFF61215E4}" type="sibTrans" cxnId="{85DD9504-93F2-40AD-84E6-8B1DDEBA6A6D}">
      <dgm:prSet/>
      <dgm:spPr/>
      <dgm:t>
        <a:bodyPr/>
        <a:lstStyle/>
        <a:p>
          <a:endParaRPr lang="en-US"/>
        </a:p>
      </dgm:t>
    </dgm:pt>
    <dgm:pt modelId="{4B454837-6A8A-4395-AF7B-6F54CE4CD03C}">
      <dgm:prSet phldrT="[Text]" custT="1"/>
      <dgm:spPr>
        <a:xfrm>
          <a:off x="1666631" y="1999958"/>
          <a:ext cx="4661983" cy="999977"/>
        </a:xfrm>
        <a:solidFill>
          <a:srgbClr val="1F497D">
            <a:alpha val="90000"/>
          </a:srgbClr>
        </a:solidFill>
        <a:ln w="25400" cap="flat" cmpd="sng" algn="ctr">
          <a:solidFill>
            <a:sysClr val="window" lastClr="FFFFFF">
              <a:lumMod val="95000"/>
            </a:sysClr>
          </a:solidFill>
          <a:prstDash val="solid"/>
        </a:ln>
        <a:effectLst/>
        <a:scene3d>
          <a:camera prst="orthographicFront"/>
          <a:lightRig rig="threePt" dir="t"/>
        </a:scene3d>
        <a:sp3d>
          <a:bevelT prst="angle"/>
          <a:bevelB prst="slope"/>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3600" dirty="0" smtClean="0">
            <a:solidFill>
              <a:sysClr val="windowText" lastClr="000000">
                <a:hueOff val="0"/>
                <a:satOff val="0"/>
                <a:lumOff val="0"/>
                <a:alphaOff val="0"/>
              </a:sysClr>
            </a:solidFill>
            <a:latin typeface="Verdana"/>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lang="en-US" sz="2800" dirty="0" smtClean="0">
              <a:solidFill>
                <a:srgbClr val="FFFFFF"/>
              </a:solidFill>
              <a:effectLst>
                <a:outerShdw blurRad="38100" dist="38100" dir="2700000" algn="tl">
                  <a:srgbClr val="000000">
                    <a:alpha val="43137"/>
                  </a:srgbClr>
                </a:outerShdw>
              </a:effectLst>
              <a:latin typeface="Verdana"/>
              <a:ea typeface="+mn-ea"/>
              <a:cs typeface="+mn-cs"/>
            </a:rPr>
            <a:t> Fastest Performance</a:t>
          </a:r>
        </a:p>
        <a:p>
          <a:pPr marL="0" marR="0" indent="0" algn="ctr" defTabSz="914400" eaLnBrk="1" fontAlgn="auto" latinLnBrk="0" hangingPunct="1">
            <a:lnSpc>
              <a:spcPct val="100000"/>
            </a:lnSpc>
            <a:spcBef>
              <a:spcPts val="0"/>
            </a:spcBef>
            <a:spcAft>
              <a:spcPts val="0"/>
            </a:spcAft>
            <a:buClrTx/>
            <a:buSzTx/>
            <a:buFontTx/>
            <a:buNone/>
            <a:tabLst/>
            <a:defRPr/>
          </a:pPr>
          <a:endParaRPr lang="en-US" sz="1900" dirty="0" smtClean="0">
            <a:solidFill>
              <a:sysClr val="windowText" lastClr="000000">
                <a:hueOff val="0"/>
                <a:satOff val="0"/>
                <a:lumOff val="0"/>
                <a:alphaOff val="0"/>
              </a:sysClr>
            </a:solidFill>
            <a:latin typeface="Verdana"/>
            <a:ea typeface="+mn-ea"/>
            <a:cs typeface="+mn-cs"/>
          </a:endParaRPr>
        </a:p>
        <a:p>
          <a:pPr algn="ctr"/>
          <a:endParaRPr lang="en-US" sz="1900" dirty="0">
            <a:solidFill>
              <a:sysClr val="windowText" lastClr="000000">
                <a:hueOff val="0"/>
                <a:satOff val="0"/>
                <a:lumOff val="0"/>
                <a:alphaOff val="0"/>
              </a:sysClr>
            </a:solidFill>
            <a:latin typeface="Verdana"/>
            <a:ea typeface="+mn-ea"/>
            <a:cs typeface="+mn-cs"/>
          </a:endParaRPr>
        </a:p>
      </dgm:t>
    </dgm:pt>
    <dgm:pt modelId="{C849AFA6-33D1-4DE4-928B-4355057528FA}" type="parTrans" cxnId="{4DAB8A53-69A4-43E1-8991-E1479E5DF0AE}">
      <dgm:prSet/>
      <dgm:spPr/>
      <dgm:t>
        <a:bodyPr/>
        <a:lstStyle/>
        <a:p>
          <a:endParaRPr lang="en-US"/>
        </a:p>
      </dgm:t>
    </dgm:pt>
    <dgm:pt modelId="{1AED7B93-5053-49E6-A4DB-E8FBBF9449D4}" type="sibTrans" cxnId="{4DAB8A53-69A4-43E1-8991-E1479E5DF0AE}">
      <dgm:prSet/>
      <dgm:spPr/>
      <dgm:t>
        <a:bodyPr/>
        <a:lstStyle/>
        <a:p>
          <a:endParaRPr lang="en-US"/>
        </a:p>
      </dgm:t>
    </dgm:pt>
    <dgm:pt modelId="{D6615DD0-B105-40D9-994F-E36ADF25F88F}" type="pres">
      <dgm:prSet presAssocID="{AA01D19D-5EC6-4C54-BB94-D4A8C843AA75}" presName="Name0" presStyleCnt="0">
        <dgm:presLayoutVars>
          <dgm:chMax val="7"/>
          <dgm:dir/>
          <dgm:animLvl val="lvl"/>
          <dgm:resizeHandles val="exact"/>
        </dgm:presLayoutVars>
      </dgm:prSet>
      <dgm:spPr/>
      <dgm:t>
        <a:bodyPr/>
        <a:lstStyle/>
        <a:p>
          <a:endParaRPr lang="en-US"/>
        </a:p>
      </dgm:t>
    </dgm:pt>
    <dgm:pt modelId="{8CF0EE3D-9B19-4D78-912D-25EA73AC73E3}" type="pres">
      <dgm:prSet presAssocID="{1F01643A-6510-4215-93B5-430916E98681}" presName="circle1" presStyleLbl="node1" presStyleIdx="0" presStyleCnt="3" custLinFactNeighborX="106" custLinFactNeighborY="0"/>
      <dgm:spPr>
        <a:xfrm>
          <a:off x="3533" y="0"/>
          <a:ext cx="3333263" cy="3333263"/>
        </a:xfrm>
        <a:prstGeom prst="pie">
          <a:avLst>
            <a:gd name="adj1" fmla="val 5400000"/>
            <a:gd name="adj2" fmla="val 16200000"/>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a:scene3d>
          <a:camera prst="orthographicFront"/>
          <a:lightRig rig="threePt" dir="t"/>
        </a:scene3d>
        <a:sp3d extrusionH="76200">
          <a:bevelT prst="angle"/>
          <a:bevelB prst="slope"/>
          <a:extrusionClr>
            <a:srgbClr val="7030A0"/>
          </a:extrusionClr>
        </a:sp3d>
      </dgm:spPr>
      <dgm:t>
        <a:bodyPr/>
        <a:lstStyle/>
        <a:p>
          <a:endParaRPr lang="en-US"/>
        </a:p>
      </dgm:t>
    </dgm:pt>
    <dgm:pt modelId="{5C30805E-1E45-43AD-A3E2-E60861594941}" type="pres">
      <dgm:prSet presAssocID="{1F01643A-6510-4215-93B5-430916E98681}" presName="space" presStyleCnt="0"/>
      <dgm:spPr/>
      <dgm:t>
        <a:bodyPr/>
        <a:lstStyle/>
        <a:p>
          <a:endParaRPr lang="en-US"/>
        </a:p>
      </dgm:t>
    </dgm:pt>
    <dgm:pt modelId="{7C28CDA1-EBFF-42BF-80EB-179D9392AD3D}" type="pres">
      <dgm:prSet presAssocID="{1F01643A-6510-4215-93B5-430916E98681}" presName="rect1" presStyleLbl="alignAcc1" presStyleIdx="0" presStyleCnt="3" custLinFactNeighborX="6190" custLinFactNeighborY="-2168"/>
      <dgm:spPr>
        <a:prstGeom prst="rect">
          <a:avLst/>
        </a:prstGeom>
      </dgm:spPr>
      <dgm:t>
        <a:bodyPr/>
        <a:lstStyle/>
        <a:p>
          <a:endParaRPr lang="en-US"/>
        </a:p>
      </dgm:t>
    </dgm:pt>
    <dgm:pt modelId="{D7B22F6D-4BDD-412C-88CD-B4BCAEB0480F}" type="pres">
      <dgm:prSet presAssocID="{257A868E-1789-4A19-9893-BD5470FC150B}" presName="vertSpace2" presStyleLbl="node1" presStyleIdx="0" presStyleCnt="3"/>
      <dgm:spPr/>
      <dgm:t>
        <a:bodyPr/>
        <a:lstStyle/>
        <a:p>
          <a:endParaRPr lang="en-US"/>
        </a:p>
      </dgm:t>
    </dgm:pt>
    <dgm:pt modelId="{576D7C4E-FC29-4B2E-AB15-80B6263ACA71}" type="pres">
      <dgm:prSet presAssocID="{257A868E-1789-4A19-9893-BD5470FC150B}" presName="circle2" presStyleLbl="node1" presStyleIdx="1" presStyleCnt="3"/>
      <dgm:spPr>
        <a:xfrm>
          <a:off x="583322" y="999981"/>
          <a:ext cx="2166618" cy="2166618"/>
        </a:xfrm>
        <a:prstGeom prst="pie">
          <a:avLst>
            <a:gd name="adj1" fmla="val 5400000"/>
            <a:gd name="adj2" fmla="val 16200000"/>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a:scene3d>
          <a:camera prst="orthographicFront"/>
          <a:lightRig rig="threePt" dir="t"/>
        </a:scene3d>
        <a:sp3d>
          <a:bevelT prst="angle"/>
          <a:bevelB prst="slope"/>
        </a:sp3d>
      </dgm:spPr>
      <dgm:t>
        <a:bodyPr/>
        <a:lstStyle/>
        <a:p>
          <a:endParaRPr lang="en-US"/>
        </a:p>
      </dgm:t>
    </dgm:pt>
    <dgm:pt modelId="{71150055-4FB3-45A7-BE5B-F14B30C9C275}" type="pres">
      <dgm:prSet presAssocID="{257A868E-1789-4A19-9893-BD5470FC150B}" presName="rect2" presStyleLbl="alignAcc1" presStyleIdx="1" presStyleCnt="3" custLinFactNeighborX="-258"/>
      <dgm:spPr>
        <a:prstGeom prst="rect">
          <a:avLst/>
        </a:prstGeom>
      </dgm:spPr>
      <dgm:t>
        <a:bodyPr/>
        <a:lstStyle/>
        <a:p>
          <a:endParaRPr lang="en-US"/>
        </a:p>
      </dgm:t>
    </dgm:pt>
    <dgm:pt modelId="{0B0DF5C3-FF30-456B-AAB6-4328C57AC0E6}" type="pres">
      <dgm:prSet presAssocID="{4B454837-6A8A-4395-AF7B-6F54CE4CD03C}" presName="vertSpace3" presStyleLbl="node1" presStyleIdx="1" presStyleCnt="3"/>
      <dgm:spPr/>
      <dgm:t>
        <a:bodyPr/>
        <a:lstStyle/>
        <a:p>
          <a:endParaRPr lang="en-US"/>
        </a:p>
      </dgm:t>
    </dgm:pt>
    <dgm:pt modelId="{B908B7B0-A6FF-4CCB-AD7C-6E06DFAA6957}" type="pres">
      <dgm:prSet presAssocID="{4B454837-6A8A-4395-AF7B-6F54CE4CD03C}" presName="circle3" presStyleLbl="node1" presStyleIdx="2" presStyleCnt="3"/>
      <dgm:spPr>
        <a:xfrm>
          <a:off x="1166642" y="1999958"/>
          <a:ext cx="999977" cy="999977"/>
        </a:xfrm>
        <a:prstGeom prst="pie">
          <a:avLst>
            <a:gd name="adj1" fmla="val 5400000"/>
            <a:gd name="adj2" fmla="val 16200000"/>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a:scene3d>
          <a:camera prst="orthographicFront"/>
          <a:lightRig rig="threePt" dir="t"/>
        </a:scene3d>
        <a:sp3d>
          <a:bevelT prst="angle"/>
          <a:bevelB prst="slope"/>
        </a:sp3d>
      </dgm:spPr>
      <dgm:t>
        <a:bodyPr/>
        <a:lstStyle/>
        <a:p>
          <a:endParaRPr lang="en-US"/>
        </a:p>
      </dgm:t>
    </dgm:pt>
    <dgm:pt modelId="{82BE03F7-A5C3-44CF-9B80-D4C8CB44706B}" type="pres">
      <dgm:prSet presAssocID="{4B454837-6A8A-4395-AF7B-6F54CE4CD03C}" presName="rect3" presStyleLbl="alignAcc1" presStyleIdx="2" presStyleCnt="3"/>
      <dgm:spPr>
        <a:prstGeom prst="rect">
          <a:avLst/>
        </a:prstGeom>
      </dgm:spPr>
      <dgm:t>
        <a:bodyPr/>
        <a:lstStyle/>
        <a:p>
          <a:endParaRPr lang="en-US"/>
        </a:p>
      </dgm:t>
    </dgm:pt>
    <dgm:pt modelId="{5D441600-D4BB-4064-A2B2-F64582320494}" type="pres">
      <dgm:prSet presAssocID="{1F01643A-6510-4215-93B5-430916E98681}" presName="rect1ParTxNoCh" presStyleLbl="alignAcc1" presStyleIdx="2" presStyleCnt="3">
        <dgm:presLayoutVars>
          <dgm:chMax val="1"/>
          <dgm:bulletEnabled val="1"/>
        </dgm:presLayoutVars>
      </dgm:prSet>
      <dgm:spPr/>
      <dgm:t>
        <a:bodyPr/>
        <a:lstStyle/>
        <a:p>
          <a:endParaRPr lang="en-US"/>
        </a:p>
      </dgm:t>
    </dgm:pt>
    <dgm:pt modelId="{D7F23E9F-4307-422E-8240-19F5FE9A91C0}" type="pres">
      <dgm:prSet presAssocID="{257A868E-1789-4A19-9893-BD5470FC150B}" presName="rect2ParTxNoCh" presStyleLbl="alignAcc1" presStyleIdx="2" presStyleCnt="3">
        <dgm:presLayoutVars>
          <dgm:chMax val="1"/>
          <dgm:bulletEnabled val="1"/>
        </dgm:presLayoutVars>
      </dgm:prSet>
      <dgm:spPr/>
      <dgm:t>
        <a:bodyPr/>
        <a:lstStyle/>
        <a:p>
          <a:endParaRPr lang="en-US"/>
        </a:p>
      </dgm:t>
    </dgm:pt>
    <dgm:pt modelId="{ECC8651B-F3BE-4BC1-9C2C-1E2E3156A0C7}" type="pres">
      <dgm:prSet presAssocID="{4B454837-6A8A-4395-AF7B-6F54CE4CD03C}" presName="rect3ParTxNoCh" presStyleLbl="alignAcc1" presStyleIdx="2" presStyleCnt="3">
        <dgm:presLayoutVars>
          <dgm:chMax val="1"/>
          <dgm:bulletEnabled val="1"/>
        </dgm:presLayoutVars>
      </dgm:prSet>
      <dgm:spPr/>
      <dgm:t>
        <a:bodyPr/>
        <a:lstStyle/>
        <a:p>
          <a:endParaRPr lang="en-US"/>
        </a:p>
      </dgm:t>
    </dgm:pt>
  </dgm:ptLst>
  <dgm:cxnLst>
    <dgm:cxn modelId="{33DFBDED-5161-43FD-B80F-B5B1A0C57C7F}" srcId="{AA01D19D-5EC6-4C54-BB94-D4A8C843AA75}" destId="{1F01643A-6510-4215-93B5-430916E98681}" srcOrd="0" destOrd="0" parTransId="{DAD0FC56-A941-42E7-80DD-AF3E8D498103}" sibTransId="{3BFFC334-BEF2-4F71-9AE2-C2712AA8AB53}"/>
    <dgm:cxn modelId="{FEFEEF94-81BF-45E5-8F20-1B8C9B8710EA}" type="presOf" srcId="{257A868E-1789-4A19-9893-BD5470FC150B}" destId="{71150055-4FB3-45A7-BE5B-F14B30C9C275}" srcOrd="0" destOrd="0" presId="urn:microsoft.com/office/officeart/2005/8/layout/target3"/>
    <dgm:cxn modelId="{85DD9504-93F2-40AD-84E6-8B1DDEBA6A6D}" srcId="{AA01D19D-5EC6-4C54-BB94-D4A8C843AA75}" destId="{257A868E-1789-4A19-9893-BD5470FC150B}" srcOrd="1" destOrd="0" parTransId="{5C473E6F-0DD3-4DB8-B771-6F67FDC1120C}" sibTransId="{8E872C19-503A-4384-BD62-32EFF61215E4}"/>
    <dgm:cxn modelId="{FA3734DB-C242-44B0-A004-CC9058E16D40}" type="presOf" srcId="{1F01643A-6510-4215-93B5-430916E98681}" destId="{7C28CDA1-EBFF-42BF-80EB-179D9392AD3D}" srcOrd="0" destOrd="0" presId="urn:microsoft.com/office/officeart/2005/8/layout/target3"/>
    <dgm:cxn modelId="{AEBB27EB-117F-43C3-A958-E6D843BC9A8D}" type="presOf" srcId="{4B454837-6A8A-4395-AF7B-6F54CE4CD03C}" destId="{82BE03F7-A5C3-44CF-9B80-D4C8CB44706B}" srcOrd="0" destOrd="0" presId="urn:microsoft.com/office/officeart/2005/8/layout/target3"/>
    <dgm:cxn modelId="{581CAE86-5910-47BB-9124-9180209EBE01}" type="presOf" srcId="{257A868E-1789-4A19-9893-BD5470FC150B}" destId="{D7F23E9F-4307-422E-8240-19F5FE9A91C0}" srcOrd="1" destOrd="0" presId="urn:microsoft.com/office/officeart/2005/8/layout/target3"/>
    <dgm:cxn modelId="{B934CD0C-1F21-43C3-B2E5-C46EBBC134C5}" type="presOf" srcId="{4B454837-6A8A-4395-AF7B-6F54CE4CD03C}" destId="{ECC8651B-F3BE-4BC1-9C2C-1E2E3156A0C7}" srcOrd="1" destOrd="0" presId="urn:microsoft.com/office/officeart/2005/8/layout/target3"/>
    <dgm:cxn modelId="{F4998D02-A518-4454-B4EC-7B64EA60D859}" type="presOf" srcId="{AA01D19D-5EC6-4C54-BB94-D4A8C843AA75}" destId="{D6615DD0-B105-40D9-994F-E36ADF25F88F}" srcOrd="0" destOrd="0" presId="urn:microsoft.com/office/officeart/2005/8/layout/target3"/>
    <dgm:cxn modelId="{4DAB8A53-69A4-43E1-8991-E1479E5DF0AE}" srcId="{AA01D19D-5EC6-4C54-BB94-D4A8C843AA75}" destId="{4B454837-6A8A-4395-AF7B-6F54CE4CD03C}" srcOrd="2" destOrd="0" parTransId="{C849AFA6-33D1-4DE4-928B-4355057528FA}" sibTransId="{1AED7B93-5053-49E6-A4DB-E8FBBF9449D4}"/>
    <dgm:cxn modelId="{E5238C48-78AC-43EF-8380-BBE2CB20171C}" type="presOf" srcId="{1F01643A-6510-4215-93B5-430916E98681}" destId="{5D441600-D4BB-4064-A2B2-F64582320494}" srcOrd="1" destOrd="0" presId="urn:microsoft.com/office/officeart/2005/8/layout/target3"/>
    <dgm:cxn modelId="{4C41C31E-A240-47A1-9B49-BD73CA3D88D2}" type="presParOf" srcId="{D6615DD0-B105-40D9-994F-E36ADF25F88F}" destId="{8CF0EE3D-9B19-4D78-912D-25EA73AC73E3}" srcOrd="0" destOrd="0" presId="urn:microsoft.com/office/officeart/2005/8/layout/target3"/>
    <dgm:cxn modelId="{C60E4757-1784-4041-8CA9-E2FDAE846F28}" type="presParOf" srcId="{D6615DD0-B105-40D9-994F-E36ADF25F88F}" destId="{5C30805E-1E45-43AD-A3E2-E60861594941}" srcOrd="1" destOrd="0" presId="urn:microsoft.com/office/officeart/2005/8/layout/target3"/>
    <dgm:cxn modelId="{661BDB4C-B90F-4C16-8BD6-8D6422F0178D}" type="presParOf" srcId="{D6615DD0-B105-40D9-994F-E36ADF25F88F}" destId="{7C28CDA1-EBFF-42BF-80EB-179D9392AD3D}" srcOrd="2" destOrd="0" presId="urn:microsoft.com/office/officeart/2005/8/layout/target3"/>
    <dgm:cxn modelId="{0F7C706F-9087-42C3-8411-174E1A636D28}" type="presParOf" srcId="{D6615DD0-B105-40D9-994F-E36ADF25F88F}" destId="{D7B22F6D-4BDD-412C-88CD-B4BCAEB0480F}" srcOrd="3" destOrd="0" presId="urn:microsoft.com/office/officeart/2005/8/layout/target3"/>
    <dgm:cxn modelId="{4230630A-DB47-45FE-96C1-883D1417A904}" type="presParOf" srcId="{D6615DD0-B105-40D9-994F-E36ADF25F88F}" destId="{576D7C4E-FC29-4B2E-AB15-80B6263ACA71}" srcOrd="4" destOrd="0" presId="urn:microsoft.com/office/officeart/2005/8/layout/target3"/>
    <dgm:cxn modelId="{63A660B6-23C0-4C38-A276-761EFFA737CE}" type="presParOf" srcId="{D6615DD0-B105-40D9-994F-E36ADF25F88F}" destId="{71150055-4FB3-45A7-BE5B-F14B30C9C275}" srcOrd="5" destOrd="0" presId="urn:microsoft.com/office/officeart/2005/8/layout/target3"/>
    <dgm:cxn modelId="{C9E707E7-397C-47B2-A78F-FDC94B6ABFF0}" type="presParOf" srcId="{D6615DD0-B105-40D9-994F-E36ADF25F88F}" destId="{0B0DF5C3-FF30-456B-AAB6-4328C57AC0E6}" srcOrd="6" destOrd="0" presId="urn:microsoft.com/office/officeart/2005/8/layout/target3"/>
    <dgm:cxn modelId="{41DF9B0A-A3CC-48F8-966E-77657EFE0C22}" type="presParOf" srcId="{D6615DD0-B105-40D9-994F-E36ADF25F88F}" destId="{B908B7B0-A6FF-4CCB-AD7C-6E06DFAA6957}" srcOrd="7" destOrd="0" presId="urn:microsoft.com/office/officeart/2005/8/layout/target3"/>
    <dgm:cxn modelId="{C739254D-958F-479A-A5C7-2A949FE7CB21}" type="presParOf" srcId="{D6615DD0-B105-40D9-994F-E36ADF25F88F}" destId="{82BE03F7-A5C3-44CF-9B80-D4C8CB44706B}" srcOrd="8" destOrd="0" presId="urn:microsoft.com/office/officeart/2005/8/layout/target3"/>
    <dgm:cxn modelId="{2D8D0301-F457-4A45-ABC2-5358A7125405}" type="presParOf" srcId="{D6615DD0-B105-40D9-994F-E36ADF25F88F}" destId="{5D441600-D4BB-4064-A2B2-F64582320494}" srcOrd="9" destOrd="0" presId="urn:microsoft.com/office/officeart/2005/8/layout/target3"/>
    <dgm:cxn modelId="{617037A7-EF76-4E49-8BD0-30C930751B87}" type="presParOf" srcId="{D6615DD0-B105-40D9-994F-E36ADF25F88F}" destId="{D7F23E9F-4307-422E-8240-19F5FE9A91C0}" srcOrd="10" destOrd="0" presId="urn:microsoft.com/office/officeart/2005/8/layout/target3"/>
    <dgm:cxn modelId="{D9D84052-5B91-443C-9692-69585E51F30A}" type="presParOf" srcId="{D6615DD0-B105-40D9-994F-E36ADF25F88F}" destId="{ECC8651B-F3BE-4BC1-9C2C-1E2E3156A0C7}" srcOrd="11" destOrd="0" presId="urn:microsoft.com/office/officeart/2005/8/layout/target3"/>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58788"/>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r>
              <a:rPr lang="en-US"/>
              <a:t>Virtual Disks in a Mechanical World</a:t>
            </a:r>
          </a:p>
        </p:txBody>
      </p:sp>
      <p:sp>
        <p:nvSpPr>
          <p:cNvPr id="3" name="Footer Placeholder 2"/>
          <p:cNvSpPr>
            <a:spLocks noGrp="1"/>
          </p:cNvSpPr>
          <p:nvPr>
            <p:ph type="ftr" sz="quarter" idx="2"/>
          </p:nvPr>
        </p:nvSpPr>
        <p:spPr>
          <a:xfrm>
            <a:off x="0" y="8702675"/>
            <a:ext cx="2979738" cy="458788"/>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r>
              <a:rPr lang="en-US"/>
              <a:t>Copyright  2008 - DataCore  Software </a:t>
            </a:r>
          </a:p>
        </p:txBody>
      </p:sp>
      <p:sp>
        <p:nvSpPr>
          <p:cNvPr id="4" name="Slide Number Placeholder 3"/>
          <p:cNvSpPr>
            <a:spLocks noGrp="1"/>
          </p:cNvSpPr>
          <p:nvPr>
            <p:ph type="sldNum" sz="quarter" idx="3"/>
          </p:nvPr>
        </p:nvSpPr>
        <p:spPr>
          <a:xfrm>
            <a:off x="3895725" y="8702675"/>
            <a:ext cx="2979738" cy="458788"/>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D6481D34-3AA8-458A-BBCB-FD38C50E7A3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spcBef>
                <a:spcPct val="0"/>
              </a:spcBef>
              <a:buClrTx/>
              <a:buSzTx/>
              <a:buFontTx/>
              <a:buNone/>
              <a:defRPr sz="1200" b="0">
                <a:latin typeface="Tahoma" pitchFamily="34" charset="0"/>
                <a:cs typeface="+mn-cs"/>
              </a:defRPr>
            </a:lvl1pPr>
          </a:lstStyle>
          <a:p>
            <a:pPr>
              <a:defRPr/>
            </a:pPr>
            <a:r>
              <a:rPr lang="en-US"/>
              <a:t>SANsymphony Product Introduction</a:t>
            </a:r>
          </a:p>
        </p:txBody>
      </p:sp>
      <p:sp>
        <p:nvSpPr>
          <p:cNvPr id="100355"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spcBef>
                <a:spcPct val="0"/>
              </a:spcBef>
              <a:buClrTx/>
              <a:buSzTx/>
              <a:buFontTx/>
              <a:buNone/>
              <a:defRPr sz="1200" b="0">
                <a:latin typeface="Tahoma" pitchFamily="34"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11188" y="4198938"/>
            <a:ext cx="5654675" cy="4429125"/>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spcBef>
                <a:spcPct val="0"/>
              </a:spcBef>
              <a:buClrTx/>
              <a:buSzTx/>
              <a:buFontTx/>
              <a:buNone/>
              <a:defRPr sz="1200" b="0">
                <a:latin typeface="Tahoma" pitchFamily="34" charset="0"/>
                <a:cs typeface="+mn-cs"/>
              </a:defRPr>
            </a:lvl1pPr>
          </a:lstStyle>
          <a:p>
            <a:pPr>
              <a:defRPr/>
            </a:pPr>
            <a:r>
              <a:rPr lang="en-US"/>
              <a:t>Copyright 2000 DataCore Software Corporation</a:t>
            </a:r>
          </a:p>
        </p:txBody>
      </p:sp>
      <p:sp>
        <p:nvSpPr>
          <p:cNvPr id="100359"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spcBef>
                <a:spcPct val="0"/>
              </a:spcBef>
              <a:buClrTx/>
              <a:buSzTx/>
              <a:buFontTx/>
              <a:buNone/>
              <a:defRPr sz="1200" b="0">
                <a:latin typeface="Tahoma" pitchFamily="34" charset="0"/>
                <a:cs typeface="+mn-cs"/>
              </a:defRPr>
            </a:lvl1pPr>
          </a:lstStyle>
          <a:p>
            <a:pPr>
              <a:defRPr/>
            </a:pPr>
            <a:fld id="{FA105530-A680-4D85-B9FF-18C80C84C574}" type="slidenum">
              <a:rPr lang="en-US"/>
              <a:pPr>
                <a:defRPr/>
              </a:pPr>
              <a:t>‹#›</a:t>
            </a:fld>
            <a:endParaRPr 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75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77EB514D-4505-47F5-9E39-D88EDF58AA25}" type="slidenum">
              <a:rPr lang="en-US" smtClean="0"/>
              <a:pPr>
                <a:defRPr/>
              </a:pPr>
              <a:t>1</a:t>
            </a:fld>
            <a:endParaRPr lang="en-US"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Text Box 3"/>
          <p:cNvSpPr>
            <a:spLocks noGrp="1" noChangeArrowheads="1"/>
          </p:cNvSpPr>
          <p:nvPr>
            <p:ph type="body" idx="1"/>
          </p:nvPr>
        </p:nvSpPr>
        <p:spPr>
          <a:xfrm>
            <a:off x="611188" y="4200525"/>
            <a:ext cx="5654675" cy="276225"/>
          </a:xfrm>
          <a:noFill/>
          <a:ln/>
        </p:spPr>
        <p:txBody>
          <a:bodyPr lIns="91468" tIns="45734" rIns="91468" bIns="45734">
            <a:spAutoFit/>
          </a:bodyPr>
          <a:lstStyle/>
          <a:p>
            <a:pPr defTabSz="447675" eaLnBrk="1" hangingPunct="1">
              <a:spcBef>
                <a:spcPts val="438"/>
              </a:spcBef>
              <a:buClr>
                <a:srgbClr val="00AA0F"/>
              </a:buClr>
              <a:tabLst>
                <a:tab pos="0" algn="l"/>
                <a:tab pos="898525" algn="l"/>
                <a:tab pos="1797050" algn="l"/>
                <a:tab pos="2695575" algn="l"/>
                <a:tab pos="3595688" algn="l"/>
                <a:tab pos="4495800" algn="l"/>
                <a:tab pos="5394325" algn="l"/>
                <a:tab pos="6294438" algn="l"/>
                <a:tab pos="7192963" algn="l"/>
                <a:tab pos="8093075" algn="l"/>
                <a:tab pos="8991600" algn="l"/>
                <a:tab pos="9891713" algn="l"/>
              </a:tabLst>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endParaRPr lang="en-US" smtClean="0"/>
          </a:p>
        </p:txBody>
      </p:sp>
      <p:sp>
        <p:nvSpPr>
          <p:cNvPr id="4" name="Header Placeholder 3"/>
          <p:cNvSpPr>
            <a:spLocks noGrp="1"/>
          </p:cNvSpPr>
          <p:nvPr>
            <p:ph type="hdr" sz="quarter"/>
          </p:nvPr>
        </p:nvSpPr>
        <p:spPr/>
        <p:txBody>
          <a:bodyPr/>
          <a:lstStyle/>
          <a:p>
            <a:pPr>
              <a:defRPr/>
            </a:pPr>
            <a:r>
              <a:rPr lang="en-US" smtClean="0"/>
              <a:t>SANsymphony Product Introduction</a:t>
            </a:r>
            <a:endParaRPr lang="en-US"/>
          </a:p>
        </p:txBody>
      </p:sp>
      <p:sp>
        <p:nvSpPr>
          <p:cNvPr id="5" name="Footer Placeholder 4"/>
          <p:cNvSpPr>
            <a:spLocks noGrp="1"/>
          </p:cNvSpPr>
          <p:nvPr>
            <p:ph type="ftr" sz="quarter" idx="4"/>
          </p:nvPr>
        </p:nvSpPr>
        <p:spPr/>
        <p:txBody>
          <a:bodyPr/>
          <a:lstStyle/>
          <a:p>
            <a:pPr>
              <a:defRPr/>
            </a:pPr>
            <a:r>
              <a:rPr lang="en-US" smtClean="0"/>
              <a:t>Copyright 2000 DataCore Software Corporation</a:t>
            </a:r>
            <a:endParaRPr lang="en-US"/>
          </a:p>
        </p:txBody>
      </p:sp>
      <p:sp>
        <p:nvSpPr>
          <p:cNvPr id="6" name="Slide Number Placeholder 5"/>
          <p:cNvSpPr>
            <a:spLocks noGrp="1"/>
          </p:cNvSpPr>
          <p:nvPr>
            <p:ph type="sldNum" sz="quarter" idx="5"/>
          </p:nvPr>
        </p:nvSpPr>
        <p:spPr/>
        <p:txBody>
          <a:bodyPr/>
          <a:lstStyle/>
          <a:p>
            <a:pPr>
              <a:defRPr/>
            </a:pPr>
            <a:fld id="{6828BB1F-9C09-4E4A-B7F4-1804D1673E6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p:spPr>
        <p:txBody>
          <a:bodyPr/>
          <a:lstStyle/>
          <a:p>
            <a:r>
              <a:rPr lang="en-US" smtClean="0"/>
              <a:t>Before server virtualization, the consequences of storage-related interruptions were much more isolated when each server had its own separate slice of disks. You could better coordinate planned downtime since a smaller set of users was impacted. Some could even continue to operate offline from their PCs or workstations pretty much unaffected. </a:t>
            </a:r>
          </a:p>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768F1120-2D6E-4DFD-9E89-3573E617D423}" type="slidenum">
              <a:rPr lang="en-US" sz="1200" b="0">
                <a:latin typeface="Tahoma" pitchFamily="34" charset="0"/>
                <a:cs typeface="+mn-cs"/>
              </a:rPr>
              <a:pPr algn="r" defTabSz="915988">
                <a:defRPr/>
              </a:pPr>
              <a:t>11</a:t>
            </a:fld>
            <a:endParaRPr lang="en-US" sz="1200" b="0" dirty="0">
              <a:latin typeface="Tahoma" pitchFamily="34"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p:spPr>
        <p:txBody>
          <a:bodyPr/>
          <a:lstStyle/>
          <a:p>
            <a:r>
              <a:rPr lang="en-US" smtClean="0"/>
              <a:t>Now consider that when you have multiple virtual machines or virtual desktops sharing the same disk subsystems, far more users will be affected when you take down the physical server to reconfigure, replace or upgrade components of your disk arrays.  And far more users will complain when disk bottlenecks arise from the aggravated work loads; not to mention when a disk crashes or a disk array gets damaged accidentally or by forces of nature. </a:t>
            </a:r>
          </a:p>
          <a:p>
            <a:endParaRPr lang="en-US" smtClean="0"/>
          </a:p>
          <a:p>
            <a:r>
              <a:rPr lang="en-US" b="1" smtClean="0"/>
              <a:t>Can you appreciate how having DataCore’s storage virtualization software insulates your virtual server environments from the adds, moves and changes in the physical disk configuration? And how using it to boost the performance of the disk subsystems quickly becomes the priority?</a:t>
            </a:r>
            <a:endParaRPr lang="en-US" smtClean="0"/>
          </a:p>
          <a:p>
            <a:endParaRPr lang="en-US" smtClean="0"/>
          </a:p>
          <a:p>
            <a:endParaRPr lang="en-US" smtClean="0"/>
          </a:p>
          <a:p>
            <a:endParaRPr lang="en-US" smtClean="0"/>
          </a:p>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4FDE393F-0027-49A1-939E-9965A89A6EBF}" type="slidenum">
              <a:rPr lang="en-US" sz="1200" b="0">
                <a:latin typeface="Tahoma" pitchFamily="34" charset="0"/>
                <a:cs typeface="+mn-cs"/>
              </a:rPr>
              <a:pPr algn="r" defTabSz="915988">
                <a:defRPr/>
              </a:pPr>
              <a:t>12</a:t>
            </a:fld>
            <a:endParaRPr lang="en-US" sz="1200" b="0" dirty="0">
              <a:latin typeface="Tahoma" pitchFamily="34"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p:spPr>
        <p:txBody>
          <a:bodyPr/>
          <a:lstStyle/>
          <a:p>
            <a:r>
              <a:rPr lang="en-US" smtClean="0"/>
              <a:t>Now consider that when you have multiple virtual machines or virtual desktops sharing the same disk subsystems, far more users will be affected when you take down the physical server to reconfigure, replace or upgrade components of your disk arrays.  And far more users will complain when disk bottlenecks arise from the aggravated work loads; not to mention when a disk crashes or a disk array gets damaged accidentally or by forces of nature. </a:t>
            </a:r>
          </a:p>
          <a:p>
            <a:endParaRPr lang="en-US" smtClean="0"/>
          </a:p>
          <a:p>
            <a:r>
              <a:rPr lang="en-US" b="1" smtClean="0"/>
              <a:t>Can you appreciate how having DataCore’s storage virtualization software insulates your virtual server environments from the adds, moves and changes in the physical disk configuration? And how using it to boost the performance of the disk subsystems quickly becomes the priority?</a:t>
            </a:r>
            <a:endParaRPr lang="en-US" smtClean="0"/>
          </a:p>
          <a:p>
            <a:endParaRPr lang="en-US" smtClean="0"/>
          </a:p>
          <a:p>
            <a:endParaRPr lang="en-US" smtClean="0"/>
          </a:p>
          <a:p>
            <a:endParaRPr lang="en-US" smtClean="0"/>
          </a:p>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B7DB620D-0A34-4BA7-B254-90EE668FFC4E}" type="slidenum">
              <a:rPr lang="en-US" sz="1200" b="0">
                <a:latin typeface="Tahoma" pitchFamily="34" charset="0"/>
                <a:cs typeface="+mn-cs"/>
              </a:rPr>
              <a:pPr algn="r" defTabSz="915988">
                <a:defRPr/>
              </a:pPr>
              <a:t>13</a:t>
            </a:fld>
            <a:endParaRPr lang="en-US" sz="1200" b="0" dirty="0">
              <a:latin typeface="Tahoma" pitchFamily="34"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4653241E-79DA-4948-A173-E0389E645A23}" type="slidenum">
              <a:rPr lang="en-US" sz="1200" b="0">
                <a:latin typeface="Tahoma" pitchFamily="34" charset="0"/>
                <a:cs typeface="+mn-cs"/>
              </a:rPr>
              <a:pPr algn="r" defTabSz="915988">
                <a:defRPr/>
              </a:pPr>
              <a:t>14</a:t>
            </a:fld>
            <a:endParaRPr lang="en-US" sz="1200" b="0" dirty="0">
              <a:latin typeface="Tahoma" pitchFamily="34"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p:spPr>
        <p:txBody>
          <a:bodyPr/>
          <a:lstStyle/>
          <a:p>
            <a:r>
              <a:rPr lang="en-US" smtClean="0"/>
              <a:t>What may have seemed an impossibly distant goal of an ideal, robust, multi-site IT DR environment, can suddenly be realized quickly and inexpensively. Just how quickly is your call. </a:t>
            </a:r>
          </a:p>
          <a:p>
            <a:r>
              <a:rPr lang="en-US" smtClean="0"/>
              <a:t>We’re here to help you phase in the changes to suit your pace. </a:t>
            </a:r>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A86EFB82-C184-4BD2-85DC-8B2421BC800A}" type="slidenum">
              <a:rPr lang="en-US" sz="1200" b="0">
                <a:latin typeface="Tahoma" pitchFamily="34" charset="0"/>
                <a:cs typeface="+mn-cs"/>
              </a:rPr>
              <a:pPr algn="r" defTabSz="915988">
                <a:defRPr/>
              </a:pPr>
              <a:t>15</a:t>
            </a:fld>
            <a:endParaRPr lang="en-US" sz="1200" b="0" dirty="0">
              <a:latin typeface="Tahoma" pitchFamily="34"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41F76144-3802-4624-90F7-B5415E6B37C5}" type="slidenum">
              <a:rPr lang="en-US" sz="1200" b="0">
                <a:latin typeface="Arial" pitchFamily="34" charset="0"/>
                <a:cs typeface="+mn-cs"/>
              </a:rPr>
              <a:pPr algn="r" defTabSz="915988">
                <a:defRPr/>
              </a:pPr>
              <a:t>16</a:t>
            </a:fld>
            <a:endParaRPr lang="en-US" sz="1200" b="0" dirty="0">
              <a:latin typeface="Arial" pitchFamily="34" charset="0"/>
              <a:cs typeface="+mn-cs"/>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US" smtClean="0"/>
              <a:t>A live customer example will help you see the economic appeal of DataCore’s software. </a:t>
            </a:r>
          </a:p>
          <a:p>
            <a:pPr eaLnBrk="1" hangingPunct="1"/>
            <a:r>
              <a:rPr lang="en-US" smtClean="0"/>
              <a:t>In this case study, we feature the Town of South Windsor in Connecticut. </a:t>
            </a:r>
            <a:r>
              <a:rPr lang="en-US" b="1" i="1" smtClean="0"/>
              <a:t>[ Substitute you preferred case study to make the point ]</a:t>
            </a:r>
            <a:r>
              <a:rPr lang="en-US" smtClean="0"/>
              <a:t> </a:t>
            </a:r>
          </a:p>
          <a:p>
            <a:pPr eaLnBrk="1" hangingPunct="1"/>
            <a:endParaRPr lang="en-US" smtClean="0"/>
          </a:p>
          <a:p>
            <a:pPr eaLnBrk="1" hangingPunct="1"/>
            <a:r>
              <a:rPr lang="en-US" smtClean="0"/>
              <a:t>Their police department had budgeted $200,000 to move from physical application servers to a virtual server infrastructure. To their amazement, quotes for the SAN alone using conventional techniques on purpose-built disk subsystems chewed up $190,000. Clearly this was unworkable.</a:t>
            </a:r>
          </a:p>
          <a:p>
            <a:pPr eaLnBrk="1" hangingPunct="1"/>
            <a:endParaRPr lang="en-US" smtClean="0"/>
          </a:p>
          <a:p>
            <a:pPr eaLnBrk="1" hangingPunct="1"/>
            <a:r>
              <a:rPr lang="en-US" smtClean="0">
                <a:latin typeface="Verdana" pitchFamily="34" charset="0"/>
              </a:rPr>
              <a:t>DataCore enabled the customer to install the required SAN (using 2 SANmelody Servers) and implement automatic failover from the production location to a co-location facility 10 miles away for a fraction of the cost. Their environment encompasses 300 SQL Server and Exchange users spread across 40 application servers running Windows on VMware ESX. They started at 10TBs and have since expanded their environment to include a distant 3</a:t>
            </a:r>
            <a:r>
              <a:rPr lang="en-US" baseline="30000" smtClean="0">
                <a:latin typeface="Verdana" pitchFamily="34" charset="0"/>
              </a:rPr>
              <a:t>rd</a:t>
            </a:r>
            <a:r>
              <a:rPr lang="en-US" smtClean="0">
                <a:latin typeface="Verdana" pitchFamily="34" charset="0"/>
              </a:rPr>
              <a:t> node to which they replicate critical volumes over the Internet.</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5531EA33-7ADC-40A8-8970-8679B7A72AD9}" type="slidenum">
              <a:rPr lang="en-US" sz="1200" b="0">
                <a:latin typeface="Tahoma" pitchFamily="34" charset="0"/>
                <a:cs typeface="+mn-cs"/>
              </a:rPr>
              <a:pPr algn="r" defTabSz="915988">
                <a:defRPr/>
              </a:pPr>
              <a:t>17</a:t>
            </a:fld>
            <a:endParaRPr lang="en-US" sz="1200" b="0" dirty="0">
              <a:latin typeface="Tahoma" pitchFamily="34"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99E8124F-F73F-4C24-BD8E-96E22D5FF891}" type="slidenum">
              <a:rPr lang="en-US" sz="1200" b="0">
                <a:latin typeface="Tahoma" pitchFamily="34" charset="0"/>
                <a:cs typeface="+mn-cs"/>
              </a:rPr>
              <a:pPr algn="r" defTabSz="915988">
                <a:defRPr/>
              </a:pPr>
              <a:t>18</a:t>
            </a:fld>
            <a:endParaRPr lang="en-US" sz="1200" b="0" dirty="0">
              <a:latin typeface="Tahoma" pitchFamily="34"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6C20AAF7-ACAB-4222-8FCB-C0E8A111D757}" type="slidenum">
              <a:rPr lang="en-US" sz="1200" b="0">
                <a:latin typeface="Tahoma" pitchFamily="34" charset="0"/>
                <a:cs typeface="+mn-cs"/>
              </a:rPr>
              <a:pPr algn="r" defTabSz="915988">
                <a:defRPr/>
              </a:pPr>
              <a:t>19</a:t>
            </a:fld>
            <a:endParaRPr lang="en-US" sz="1200" b="0" dirty="0">
              <a:latin typeface="Tahoma" pitchFamily="34"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B2558C09-1037-4881-AF6A-9191C08AE051}" type="slidenum">
              <a:rPr lang="en-US" sz="1200" b="0">
                <a:latin typeface="Tahoma" pitchFamily="34" charset="0"/>
                <a:cs typeface="+mn-cs"/>
              </a:rPr>
              <a:pPr algn="r" defTabSz="915988">
                <a:defRPr/>
              </a:pPr>
              <a:t>2</a:t>
            </a:fld>
            <a:endParaRPr lang="en-US" sz="1200" b="0" dirty="0">
              <a:latin typeface="Tahoma" pitchFamily="34"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r>
              <a:rPr lang="en-US" smtClean="0"/>
              <a:t>And you’ll be happy knowing that through DataCore’s software you’ll get the fullest use, the highest availability and fastest performance from your storage investments. You’ll also find it more economical to buy, provision, manage, protect and maintain your physical and virtual IT environment today and in the foreseeable future.</a:t>
            </a:r>
          </a:p>
        </p:txBody>
      </p:sp>
      <p:sp>
        <p:nvSpPr>
          <p:cNvPr id="4" name="Header Placeholder 3"/>
          <p:cNvSpPr>
            <a:spLocks noGrp="1"/>
          </p:cNvSpPr>
          <p:nvPr>
            <p:ph type="hdr" sz="quarter"/>
          </p:nvPr>
        </p:nvSpPr>
        <p:spPr>
          <a:xfrm>
            <a:off x="0" y="0"/>
            <a:ext cx="2979738" cy="457200"/>
          </a:xfrm>
        </p:spPr>
        <p:txBody>
          <a:bodyPr/>
          <a:lstStyle/>
          <a:p>
            <a:pPr>
              <a:defRPr/>
            </a:pPr>
            <a:r>
              <a:rPr lang="en-US" smtClean="0"/>
              <a:t>SANsymphony Product Introduction</a:t>
            </a:r>
            <a:endParaRPr lang="en-US"/>
          </a:p>
        </p:txBody>
      </p:sp>
      <p:sp>
        <p:nvSpPr>
          <p:cNvPr id="5" name="Footer Placeholder 4"/>
          <p:cNvSpPr>
            <a:spLocks noGrp="1"/>
          </p:cNvSpPr>
          <p:nvPr>
            <p:ph type="ftr" sz="quarter" idx="4"/>
          </p:nvPr>
        </p:nvSpPr>
        <p:spPr>
          <a:xfrm>
            <a:off x="0" y="8704263"/>
            <a:ext cx="2979738" cy="457200"/>
          </a:xfrm>
        </p:spPr>
        <p:txBody>
          <a:bodyPr/>
          <a:lstStyle/>
          <a:p>
            <a:pPr>
              <a:defRPr/>
            </a:pPr>
            <a:r>
              <a:rPr lang="en-US" smtClean="0"/>
              <a:t>Copyright 2000 DataCore Software Corporation</a:t>
            </a:r>
            <a:endParaRPr lang="en-US"/>
          </a:p>
        </p:txBody>
      </p:sp>
      <p:sp>
        <p:nvSpPr>
          <p:cNvPr id="6" name="Slide Number Placeholder 5"/>
          <p:cNvSpPr>
            <a:spLocks noGrp="1"/>
          </p:cNvSpPr>
          <p:nvPr>
            <p:ph type="sldNum" sz="quarter" idx="5"/>
          </p:nvPr>
        </p:nvSpPr>
        <p:spPr/>
        <p:txBody>
          <a:bodyPr/>
          <a:lstStyle/>
          <a:p>
            <a:pPr>
              <a:defRPr/>
            </a:pPr>
            <a:fld id="{BE72DD72-E02E-4CA6-A90C-25C11AF1444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p:spPr>
        <p:txBody>
          <a:bodyPr/>
          <a:lstStyle/>
          <a:p>
            <a:endParaRPr lang="en-US" b="1" i="1" smtClean="0"/>
          </a:p>
        </p:txBody>
      </p:sp>
      <p:sp>
        <p:nvSpPr>
          <p:cNvPr id="4" name="Header Placeholder 3"/>
          <p:cNvSpPr>
            <a:spLocks noGrp="1"/>
          </p:cNvSpPr>
          <p:nvPr>
            <p:ph type="hdr" sz="quarter"/>
          </p:nvPr>
        </p:nvSpPr>
        <p:spPr/>
        <p:txBody>
          <a:bodyPr/>
          <a:lstStyle/>
          <a:p>
            <a:pPr>
              <a:defRPr/>
            </a:pPr>
            <a:r>
              <a:rPr lang="en-US" smtClean="0"/>
              <a:t>SANsymphony Product Introduction</a:t>
            </a:r>
            <a:endParaRPr lang="en-US"/>
          </a:p>
        </p:txBody>
      </p:sp>
      <p:sp>
        <p:nvSpPr>
          <p:cNvPr id="5" name="Footer Placeholder 4"/>
          <p:cNvSpPr>
            <a:spLocks noGrp="1"/>
          </p:cNvSpPr>
          <p:nvPr>
            <p:ph type="ftr" sz="quarter" idx="4"/>
          </p:nvPr>
        </p:nvSpPr>
        <p:spPr/>
        <p:txBody>
          <a:bodyPr/>
          <a:lstStyle/>
          <a:p>
            <a:pPr>
              <a:defRPr/>
            </a:pPr>
            <a:r>
              <a:rPr lang="en-US" smtClean="0"/>
              <a:t>Copyright 2000 DataCore Software Corporation</a:t>
            </a:r>
            <a:endParaRPr lang="en-US"/>
          </a:p>
        </p:txBody>
      </p:sp>
      <p:sp>
        <p:nvSpPr>
          <p:cNvPr id="6" name="Slide Number Placeholder 5"/>
          <p:cNvSpPr>
            <a:spLocks noGrp="1"/>
          </p:cNvSpPr>
          <p:nvPr>
            <p:ph type="sldNum" sz="quarter" idx="5"/>
          </p:nvPr>
        </p:nvSpPr>
        <p:spPr/>
        <p:txBody>
          <a:bodyPr/>
          <a:lstStyle/>
          <a:p>
            <a:pPr>
              <a:defRPr/>
            </a:pPr>
            <a:fld id="{F501BE43-3F8C-4766-BA13-0EA6098B092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3F59B315-305E-4E83-8DEC-A38115633BB3}" type="slidenum">
              <a:rPr lang="en-US" sz="1200" b="0">
                <a:latin typeface="Tahoma" pitchFamily="34" charset="0"/>
                <a:cs typeface="+mn-cs"/>
              </a:rPr>
              <a:pPr algn="r" defTabSz="915988">
                <a:defRPr/>
              </a:pPr>
              <a:t>3</a:t>
            </a:fld>
            <a:endParaRPr lang="en-US" sz="1200" b="0" dirty="0">
              <a:latin typeface="Tahoma" pitchFamily="34"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2D22C91A-0EC8-4FA5-9B6F-2D282680E0FD}" type="slidenum">
              <a:rPr lang="en-US" sz="1200" b="0">
                <a:latin typeface="Tahoma" pitchFamily="34" charset="0"/>
                <a:cs typeface="+mn-cs"/>
              </a:rPr>
              <a:pPr algn="r" defTabSz="915988">
                <a:defRPr/>
              </a:pPr>
              <a:t>4</a:t>
            </a:fld>
            <a:endParaRPr lang="en-US" sz="1200" b="0" dirty="0">
              <a:latin typeface="Tahoma" pitchFamily="34"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20D03889-09F5-4DE1-A24A-0D33B60481E0}" type="slidenum">
              <a:rPr lang="en-US" sz="1200" b="0">
                <a:latin typeface="Tahoma" pitchFamily="34" charset="0"/>
                <a:cs typeface="+mn-cs"/>
              </a:rPr>
              <a:pPr algn="r" defTabSz="915988">
                <a:defRPr/>
              </a:pPr>
              <a:t>5</a:t>
            </a:fld>
            <a:endParaRPr lang="en-US" sz="1200" b="0" dirty="0">
              <a:latin typeface="Tahoma" pitchFamily="34"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3C965F-3400-49B1-9740-BD69DA360AD5}" type="slidenum">
              <a:rPr lang="en-US"/>
              <a:pPr>
                <a:defRPr/>
              </a:pPr>
              <a:t>6</a:t>
            </a:fld>
            <a:endParaRPr lang="en-US"/>
          </a:p>
        </p:txBody>
      </p:sp>
      <p:sp>
        <p:nvSpPr>
          <p:cNvPr id="53250" name="Rectangle 2"/>
          <p:cNvSpPr>
            <a:spLocks noGrp="1" noRot="1" noChangeArrowheads="1" noTextEdit="1"/>
          </p:cNvSpPr>
          <p:nvPr>
            <p:ph type="sldImg"/>
          </p:nvPr>
        </p:nvSpPr>
        <p:spPr>
          <a:xfrm>
            <a:off x="1150938" y="688975"/>
            <a:ext cx="4578350" cy="3435350"/>
          </a:xfrm>
          <a:ln/>
        </p:spPr>
      </p:sp>
      <p:sp>
        <p:nvSpPr>
          <p:cNvPr id="53251" name="Rectangle 3"/>
          <p:cNvSpPr>
            <a:spLocks noGrp="1" noChangeArrowheads="1"/>
          </p:cNvSpPr>
          <p:nvPr>
            <p:ph type="body" idx="1"/>
          </p:nvPr>
        </p:nvSpPr>
        <p:spPr>
          <a:xfrm>
            <a:off x="612775" y="4198938"/>
            <a:ext cx="5651500" cy="4429125"/>
          </a:xfrm>
          <a:noFill/>
          <a:ln/>
        </p:spPr>
        <p:txBody>
          <a:bodyPr lIns="91615" tIns="45808" rIns="91615" bIns="45808"/>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1E86EB-50C7-4109-B4BE-1B25EEA1359A}" type="slidenum">
              <a:rPr lang="en-US"/>
              <a:pPr>
                <a:defRPr/>
              </a:pPr>
              <a:t>7</a:t>
            </a:fld>
            <a:endParaRPr lang="en-US"/>
          </a:p>
        </p:txBody>
      </p:sp>
      <p:sp>
        <p:nvSpPr>
          <p:cNvPr id="55298" name="Rectangle 2"/>
          <p:cNvSpPr>
            <a:spLocks noGrp="1" noRot="1" noChangeArrowheads="1" noTextEdit="1"/>
          </p:cNvSpPr>
          <p:nvPr>
            <p:ph type="sldImg"/>
          </p:nvPr>
        </p:nvSpPr>
        <p:spPr>
          <a:xfrm>
            <a:off x="1150938" y="688975"/>
            <a:ext cx="4576762" cy="3433763"/>
          </a:xfrm>
          <a:ln/>
        </p:spPr>
      </p:sp>
      <p:sp>
        <p:nvSpPr>
          <p:cNvPr id="55299" name="Rectangle 3"/>
          <p:cNvSpPr>
            <a:spLocks noGrp="1" noChangeArrowheads="1"/>
          </p:cNvSpPr>
          <p:nvPr>
            <p:ph type="body" idx="1"/>
          </p:nvPr>
        </p:nvSpPr>
        <p:spPr>
          <a:xfrm>
            <a:off x="612775" y="4198938"/>
            <a:ext cx="5651500" cy="4429125"/>
          </a:xfrm>
          <a:noFill/>
          <a:ln/>
        </p:spPr>
        <p:txBody>
          <a:bodyPr/>
          <a:lstStyle/>
          <a:p>
            <a:r>
              <a:rPr lang="en-US" smtClean="0"/>
              <a:t>Multiple reports and studies show the potential savings. Numerous customers have realized these savings.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E8CEFD06-8F23-4479-86E0-77CEC354BEA2}" type="slidenum">
              <a:rPr lang="en-US" sz="1200" b="0">
                <a:latin typeface="Tahoma" pitchFamily="34" charset="0"/>
                <a:cs typeface="+mn-cs"/>
              </a:rPr>
              <a:pPr algn="r" defTabSz="915988">
                <a:defRPr/>
              </a:pPr>
              <a:t>8</a:t>
            </a:fld>
            <a:endParaRPr lang="en-US" sz="1200" b="0" dirty="0">
              <a:latin typeface="Tahoma" pitchFamily="34"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endParaRPr lang="en-US" smtClean="0"/>
          </a:p>
        </p:txBody>
      </p:sp>
      <p:sp>
        <p:nvSpPr>
          <p:cNvPr id="4" name="Header Placeholder 3"/>
          <p:cNvSpPr txBox="1">
            <a:spLocks noGrp="1"/>
          </p:cNvSpPr>
          <p:nvPr/>
        </p:nvSpPr>
        <p:spPr bwMode="auto">
          <a:xfrm>
            <a:off x="0" y="0"/>
            <a:ext cx="2979738" cy="458788"/>
          </a:xfrm>
          <a:prstGeom prst="rect">
            <a:avLst/>
          </a:prstGeom>
          <a:noFill/>
          <a:ln>
            <a:miter lim="800000"/>
            <a:headEnd/>
            <a:tailEnd/>
          </a:ln>
        </p:spPr>
        <p:txBody>
          <a:bodyPr lIns="91650" tIns="45825" rIns="91650" bIns="45825"/>
          <a:lstStyle/>
          <a:p>
            <a:pPr defTabSz="915988">
              <a:defRPr/>
            </a:pPr>
            <a:r>
              <a:rPr lang="en-US" sz="1200" b="0">
                <a:latin typeface="Tahoma" pitchFamily="34" charset="0"/>
                <a:cs typeface="+mn-cs"/>
              </a:rPr>
              <a:t>SANsymphony Product Introduction</a:t>
            </a:r>
          </a:p>
        </p:txBody>
      </p:sp>
      <p:sp>
        <p:nvSpPr>
          <p:cNvPr id="5" name="Footer Placeholder 4"/>
          <p:cNvSpPr txBox="1">
            <a:spLocks noGrp="1"/>
          </p:cNvSpPr>
          <p:nvPr/>
        </p:nvSpPr>
        <p:spPr bwMode="auto">
          <a:xfrm>
            <a:off x="0" y="8704263"/>
            <a:ext cx="2979738" cy="458787"/>
          </a:xfrm>
          <a:prstGeom prst="rect">
            <a:avLst/>
          </a:prstGeom>
          <a:noFill/>
          <a:ln>
            <a:miter lim="800000"/>
            <a:headEnd/>
            <a:tailEnd/>
          </a:ln>
        </p:spPr>
        <p:txBody>
          <a:bodyPr lIns="91650" tIns="45825" rIns="91650" bIns="45825" anchor="b"/>
          <a:lstStyle/>
          <a:p>
            <a:pPr defTabSz="915988">
              <a:defRPr/>
            </a:pPr>
            <a:r>
              <a:rPr lang="en-US" sz="1200" b="0">
                <a:latin typeface="Tahoma" pitchFamily="34" charset="0"/>
                <a:cs typeface="+mn-cs"/>
              </a:rPr>
              <a:t>Copyright 2000 DataCore Software Corporation</a:t>
            </a:r>
          </a:p>
        </p:txBody>
      </p:sp>
      <p:sp>
        <p:nvSpPr>
          <p:cNvPr id="6" name="Slide Number Placeholder 5"/>
          <p:cNvSpPr txBox="1">
            <a:spLocks noGrp="1"/>
          </p:cNvSpPr>
          <p:nvPr/>
        </p:nvSpPr>
        <p:spPr bwMode="auto">
          <a:xfrm>
            <a:off x="3897313" y="8704263"/>
            <a:ext cx="2979737" cy="458787"/>
          </a:xfrm>
          <a:prstGeom prst="rect">
            <a:avLst/>
          </a:prstGeom>
          <a:noFill/>
          <a:ln>
            <a:miter lim="800000"/>
            <a:headEnd/>
            <a:tailEnd/>
          </a:ln>
        </p:spPr>
        <p:txBody>
          <a:bodyPr lIns="91650" tIns="45825" rIns="91650" bIns="45825" anchor="b"/>
          <a:lstStyle/>
          <a:p>
            <a:pPr algn="r" defTabSz="915988">
              <a:defRPr/>
            </a:pPr>
            <a:fld id="{7547CDAB-774A-4740-BD0C-EB35AAAFA6C8}" type="slidenum">
              <a:rPr lang="en-US" sz="1200" b="0">
                <a:latin typeface="Tahoma" pitchFamily="34" charset="0"/>
                <a:cs typeface="+mn-cs"/>
              </a:rPr>
              <a:pPr algn="r" defTabSz="915988">
                <a:defRPr/>
              </a:pPr>
              <a:t>9</a:t>
            </a:fld>
            <a:endParaRPr lang="en-US" sz="1200" b="0" dirty="0">
              <a:latin typeface="Tahoma" pitchFamily="34"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4" descr="regTemplateTitle1"/>
          <p:cNvPicPr>
            <a:picLocks noChangeAspect="1" noChangeArrowheads="1"/>
          </p:cNvPicPr>
          <p:nvPr userDrawn="1"/>
        </p:nvPicPr>
        <p:blipFill>
          <a:blip r:embed="rId2">
            <a:duotone>
              <a:prstClr val="black"/>
              <a:schemeClr val="tx2">
                <a:tint val="45000"/>
                <a:satMod val="400000"/>
              </a:schemeClr>
            </a:duotone>
          </a:blip>
          <a:srcRect/>
          <a:stretch>
            <a:fillRect/>
          </a:stretch>
        </p:blipFill>
        <p:spPr bwMode="auto">
          <a:xfrm flipH="1">
            <a:off x="76200" y="1544639"/>
            <a:ext cx="8991600" cy="5235575"/>
          </a:xfrm>
          <a:prstGeom prst="rect">
            <a:avLst/>
          </a:prstGeom>
          <a:solidFill>
            <a:srgbClr val="DDDDDD"/>
          </a:solidFill>
          <a:ln w="9525">
            <a:noFill/>
            <a:miter lim="800000"/>
            <a:headEnd/>
            <a:tailEnd/>
          </a:ln>
        </p:spPr>
      </p:pic>
      <p:sp>
        <p:nvSpPr>
          <p:cNvPr id="5" name="Text Box 42"/>
          <p:cNvSpPr txBox="1">
            <a:spLocks noChangeArrowheads="1"/>
          </p:cNvSpPr>
          <p:nvPr/>
        </p:nvSpPr>
        <p:spPr bwMode="auto">
          <a:xfrm>
            <a:off x="201613" y="6391275"/>
            <a:ext cx="6413500" cy="246063"/>
          </a:xfrm>
          <a:prstGeom prst="rect">
            <a:avLst/>
          </a:prstGeom>
          <a:noFill/>
          <a:ln w="25400">
            <a:noFill/>
            <a:miter lim="800000"/>
            <a:headEnd/>
            <a:tailEnd/>
          </a:ln>
          <a:effectLst/>
        </p:spPr>
        <p:txBody>
          <a:bodyPr wrap="none">
            <a:spAutoFit/>
          </a:bodyPr>
          <a:lstStyle/>
          <a:p>
            <a:pPr algn="ctr">
              <a:spcBef>
                <a:spcPct val="20000"/>
              </a:spcBef>
              <a:buClr>
                <a:schemeClr val="tx1"/>
              </a:buClr>
              <a:buSzPct val="60000"/>
              <a:buFont typeface="Wingdings" pitchFamily="2" charset="2"/>
              <a:buNone/>
              <a:defRPr/>
            </a:pPr>
            <a:r>
              <a:rPr lang="en-US" sz="1000" b="0" dirty="0">
                <a:solidFill>
                  <a:srgbClr val="FFFFFF"/>
                </a:solidFill>
                <a:latin typeface="Arial" pitchFamily="34" charset="0"/>
                <a:cs typeface="+mn-cs"/>
              </a:rPr>
              <a:t>© 2008 DataCore Software Corp  DataCore Company Private Information       Subject to change without notice</a:t>
            </a:r>
          </a:p>
        </p:txBody>
      </p:sp>
      <p:pic>
        <p:nvPicPr>
          <p:cNvPr id="6" name="Picture 1" descr="\\datacore\MARKETING\MKTG Graphics &amp; Materials\Graphics Library\Logos\Datacore Logos\DCS logo\DClogo-color-2.5inch.png"/>
          <p:cNvPicPr>
            <a:picLocks noChangeAspect="1" noChangeArrowheads="1"/>
          </p:cNvPicPr>
          <p:nvPr userDrawn="1"/>
        </p:nvPicPr>
        <p:blipFill>
          <a:blip r:embed="rId3"/>
          <a:srcRect/>
          <a:stretch>
            <a:fillRect/>
          </a:stretch>
        </p:blipFill>
        <p:spPr bwMode="auto">
          <a:xfrm>
            <a:off x="217488" y="350838"/>
            <a:ext cx="2273300" cy="646112"/>
          </a:xfrm>
          <a:prstGeom prst="rect">
            <a:avLst/>
          </a:prstGeom>
          <a:noFill/>
          <a:ln w="9525">
            <a:noFill/>
            <a:miter lim="800000"/>
            <a:headEnd/>
            <a:tailEnd/>
          </a:ln>
        </p:spPr>
      </p:pic>
      <p:sp>
        <p:nvSpPr>
          <p:cNvPr id="10" name="Rectangle 8"/>
          <p:cNvSpPr>
            <a:spLocks noGrp="1" noChangeArrowheads="1"/>
          </p:cNvSpPr>
          <p:nvPr>
            <p:ph type="ctrTitle"/>
          </p:nvPr>
        </p:nvSpPr>
        <p:spPr>
          <a:xfrm>
            <a:off x="560364" y="2605092"/>
            <a:ext cx="6396038" cy="1470025"/>
          </a:xfrm>
          <a:effectLst>
            <a:outerShdw dist="28398" dir="1593903" algn="ctr" rotWithShape="0">
              <a:schemeClr val="tx1"/>
            </a:outerShdw>
          </a:effectLst>
        </p:spPr>
        <p:txBody>
          <a:bodyPr/>
          <a:lstStyle>
            <a:lvl1pPr>
              <a:defRPr sz="3800" smtClean="0">
                <a:solidFill>
                  <a:srgbClr val="FFFFFF"/>
                </a:solidFill>
              </a:defRPr>
            </a:lvl1pPr>
          </a:lstStyle>
          <a:p>
            <a:r>
              <a:rPr lang="en-US" dirty="0" smtClean="0"/>
              <a:t>Click to edit Master title style</a:t>
            </a:r>
          </a:p>
        </p:txBody>
      </p:sp>
      <p:sp>
        <p:nvSpPr>
          <p:cNvPr id="11" name="Rectangle 15"/>
          <p:cNvSpPr>
            <a:spLocks noGrp="1" noChangeArrowheads="1"/>
          </p:cNvSpPr>
          <p:nvPr>
            <p:ph type="subTitle" idx="1"/>
          </p:nvPr>
        </p:nvSpPr>
        <p:spPr>
          <a:xfrm>
            <a:off x="560364" y="4359278"/>
            <a:ext cx="6400800" cy="657225"/>
          </a:xfrm>
          <a:effectLst>
            <a:outerShdw dist="35921" dir="2700000" algn="ctr" rotWithShape="0">
              <a:schemeClr val="tx1"/>
            </a:outerShdw>
          </a:effectLst>
        </p:spPr>
        <p:txBody>
          <a:bodyPr/>
          <a:lstStyle>
            <a:lvl1pPr marL="0" indent="0">
              <a:spcBef>
                <a:spcPct val="35000"/>
              </a:spcBef>
              <a:buFontTx/>
              <a:buNone/>
              <a:defRPr sz="2400" smtClean="0">
                <a:solidFill>
                  <a:srgbClr val="FFFFFF"/>
                </a:solidFill>
              </a:defRPr>
            </a:lvl1pPr>
          </a:lstStyle>
          <a:p>
            <a:r>
              <a:rPr smtClean="0"/>
              <a:t>Click to edit Master subtitle style</a:t>
            </a:r>
          </a:p>
        </p:txBody>
      </p:sp>
    </p:spTree>
  </p:cSld>
  <p:clrMapOvr>
    <a:masterClrMapping/>
  </p:clrMapOvr>
  <p:transition advClick="0" advTm="200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09CCB793-31B6-461B-98AA-07850C9EE719}"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17E88F88-AF9A-46CC-BAB9-F170F95FCD4E}" type="slidenum">
              <a:rPr lang="en-US"/>
              <a:pPr>
                <a:defRPr/>
              </a:pPr>
              <a:t>‹#›</a:t>
            </a:fld>
            <a:endParaRPr lang="en-US" dirty="0"/>
          </a:p>
        </p:txBody>
      </p:sp>
    </p:spTree>
  </p:cSld>
  <p:clrMapOvr>
    <a:masterClrMapping/>
  </p:clrMapOvr>
  <p:transition advClick="0" advTm="200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63D970C1-C31C-4E9B-8B83-9041EB845D36}"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Vertical Title 1"/>
          <p:cNvSpPr>
            <a:spLocks noGrp="1"/>
          </p:cNvSpPr>
          <p:nvPr>
            <p:ph type="title" orient="vert"/>
          </p:nvPr>
        </p:nvSpPr>
        <p:spPr>
          <a:xfrm>
            <a:off x="7023100" y="165100"/>
            <a:ext cx="2286000" cy="56467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165100"/>
            <a:ext cx="6705600" cy="56467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9DAF8EA7-8B68-446E-843A-5820B470209D}" type="slidenum">
              <a:rPr lang="en-US"/>
              <a:pPr>
                <a:defRPr/>
              </a:pPr>
              <a:t>‹#›</a:t>
            </a:fld>
            <a:endParaRPr lang="en-US" dirty="0"/>
          </a:p>
        </p:txBody>
      </p:sp>
    </p:spTree>
  </p:cSld>
  <p:clrMapOvr>
    <a:masterClrMapping/>
  </p:clrMapOvr>
  <p:transition advClick="0" advTm="2000">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AEB1EC77-268F-4E46-9FD6-9B766C017970}"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165100" y="165100"/>
            <a:ext cx="9144000" cy="6191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58777" y="1371601"/>
            <a:ext cx="4137025" cy="4440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2" y="1371601"/>
            <a:ext cx="4137025" cy="4440239"/>
          </a:xfrm>
        </p:spPr>
        <p:txBody>
          <a:bodyPr/>
          <a:lstStyle/>
          <a:p>
            <a:pPr lvl="0"/>
            <a:endParaRPr lang="en-US" noProof="0" dirty="0"/>
          </a:p>
        </p:txBody>
      </p:sp>
      <p:sp>
        <p:nvSpPr>
          <p:cNvPr id="10" name="Rectangle 70"/>
          <p:cNvSpPr>
            <a:spLocks noGrp="1" noChangeArrowheads="1"/>
          </p:cNvSpPr>
          <p:nvPr>
            <p:ph type="sldNum" sz="quarter" idx="10"/>
          </p:nvPr>
        </p:nvSpPr>
        <p:spPr/>
        <p:txBody>
          <a:bodyPr/>
          <a:lstStyle>
            <a:lvl1pPr>
              <a:defRPr/>
            </a:lvl1pPr>
          </a:lstStyle>
          <a:p>
            <a:pPr>
              <a:defRPr/>
            </a:pPr>
            <a:fld id="{39DA0CD4-6FFD-471B-A473-1D9D8AF1D2D6}" type="slidenum">
              <a:rPr lang="en-US"/>
              <a:pPr>
                <a:defRPr/>
              </a:pPr>
              <a:t>‹#›</a:t>
            </a:fld>
            <a:endParaRPr lang="en-US" dirty="0"/>
          </a:p>
        </p:txBody>
      </p:sp>
    </p:spTree>
  </p:cSld>
  <p:clrMapOvr>
    <a:masterClrMapping/>
  </p:clrMapOvr>
  <p:transition advClick="0" advTm="2000">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7"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8"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9"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3F8FC50A-E751-42E4-BA32-EBCD4138F7BF}"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0" name="Rectangle 9"/>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1" name="Picture 12"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sz="quarter"/>
          </p:nvPr>
        </p:nvSpPr>
        <p:spPr>
          <a:xfrm>
            <a:off x="165100" y="165100"/>
            <a:ext cx="9144000" cy="6191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58777" y="1371600"/>
            <a:ext cx="4137025" cy="214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2" y="1371600"/>
            <a:ext cx="4137025" cy="214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8777" y="3667126"/>
            <a:ext cx="4137025" cy="2144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2" y="3667126"/>
            <a:ext cx="4137025" cy="2144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70"/>
          <p:cNvSpPr>
            <a:spLocks noGrp="1" noChangeArrowheads="1"/>
          </p:cNvSpPr>
          <p:nvPr>
            <p:ph type="sldNum" sz="quarter" idx="10"/>
          </p:nvPr>
        </p:nvSpPr>
        <p:spPr/>
        <p:txBody>
          <a:bodyPr/>
          <a:lstStyle>
            <a:lvl1pPr>
              <a:defRPr/>
            </a:lvl1pPr>
          </a:lstStyle>
          <a:p>
            <a:pPr>
              <a:defRPr/>
            </a:pPr>
            <a:fld id="{02317B40-C263-47BD-A74B-C51D5135299F}" type="slidenum">
              <a:rPr lang="en-US"/>
              <a:pPr>
                <a:defRPr/>
              </a:pPr>
              <a:t>‹#›</a:t>
            </a:fld>
            <a:endParaRPr lang="en-US" dirty="0"/>
          </a:p>
        </p:txBody>
      </p:sp>
    </p:spTree>
  </p:cSld>
  <p:clrMapOvr>
    <a:masterClrMapping/>
  </p:clrMapOvr>
  <p:transition advClick="0" advTm="2000">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4" descr="regTemplateTitle1"/>
          <p:cNvPicPr>
            <a:picLocks noChangeAspect="1" noChangeArrowheads="1"/>
          </p:cNvPicPr>
          <p:nvPr userDrawn="1"/>
        </p:nvPicPr>
        <p:blipFill>
          <a:blip r:embed="rId2">
            <a:duotone>
              <a:prstClr val="black"/>
              <a:schemeClr val="tx2">
                <a:tint val="45000"/>
                <a:satMod val="400000"/>
              </a:schemeClr>
            </a:duotone>
          </a:blip>
          <a:srcRect/>
          <a:stretch>
            <a:fillRect/>
          </a:stretch>
        </p:blipFill>
        <p:spPr bwMode="auto">
          <a:xfrm flipH="1">
            <a:off x="76200" y="1544639"/>
            <a:ext cx="8991600" cy="5235575"/>
          </a:xfrm>
          <a:prstGeom prst="rect">
            <a:avLst/>
          </a:prstGeom>
          <a:solidFill>
            <a:srgbClr val="DDDDDD"/>
          </a:solidFill>
          <a:ln w="9525">
            <a:noFill/>
            <a:miter lim="800000"/>
            <a:headEnd/>
            <a:tailEnd/>
          </a:ln>
        </p:spPr>
      </p:pic>
      <p:sp>
        <p:nvSpPr>
          <p:cNvPr id="5" name="Text Box 42"/>
          <p:cNvSpPr txBox="1">
            <a:spLocks noChangeArrowheads="1"/>
          </p:cNvSpPr>
          <p:nvPr/>
        </p:nvSpPr>
        <p:spPr bwMode="auto">
          <a:xfrm>
            <a:off x="3573463" y="6429375"/>
            <a:ext cx="2030412" cy="246063"/>
          </a:xfrm>
          <a:prstGeom prst="rect">
            <a:avLst/>
          </a:prstGeom>
          <a:noFill/>
          <a:ln w="25400">
            <a:noFill/>
            <a:miter lim="800000"/>
            <a:headEnd/>
            <a:tailEnd/>
          </a:ln>
          <a:effectLst/>
        </p:spPr>
        <p:txBody>
          <a:bodyPr wrap="none">
            <a:spAutoFit/>
          </a:bodyPr>
          <a:lstStyle/>
          <a:p>
            <a:pPr algn="ctr">
              <a:spcBef>
                <a:spcPct val="20000"/>
              </a:spcBef>
              <a:buClr>
                <a:srgbClr val="000000"/>
              </a:buClr>
              <a:buSzPct val="60000"/>
              <a:buFont typeface="Wingdings" pitchFamily="2" charset="2"/>
              <a:buNone/>
              <a:defRPr/>
            </a:pPr>
            <a:r>
              <a:rPr lang="en-US" sz="1000" dirty="0">
                <a:solidFill>
                  <a:srgbClr val="FFFFFF"/>
                </a:solidFill>
                <a:latin typeface="Arial" pitchFamily="34" charset="0"/>
                <a:cs typeface="Arial" pitchFamily="34" charset="0"/>
              </a:rPr>
              <a:t>© 2008 DataCore Software Corp</a:t>
            </a:r>
          </a:p>
        </p:txBody>
      </p:sp>
      <p:pic>
        <p:nvPicPr>
          <p:cNvPr id="6" name="Picture 1" descr="\\datacore\MARKETING\MKTG Graphics &amp; Materials\Graphics Library\Logos\Datacore Logos\DCS logo\DClogo-color-2.5inch.png"/>
          <p:cNvPicPr>
            <a:picLocks noChangeAspect="1" noChangeArrowheads="1"/>
          </p:cNvPicPr>
          <p:nvPr userDrawn="1"/>
        </p:nvPicPr>
        <p:blipFill>
          <a:blip r:embed="rId3"/>
          <a:srcRect/>
          <a:stretch>
            <a:fillRect/>
          </a:stretch>
        </p:blipFill>
        <p:spPr bwMode="auto">
          <a:xfrm>
            <a:off x="217488" y="350838"/>
            <a:ext cx="2273300" cy="646112"/>
          </a:xfrm>
          <a:prstGeom prst="rect">
            <a:avLst/>
          </a:prstGeom>
          <a:noFill/>
          <a:ln w="9525">
            <a:noFill/>
            <a:miter lim="800000"/>
            <a:headEnd/>
            <a:tailEnd/>
          </a:ln>
        </p:spPr>
      </p:pic>
      <p:sp>
        <p:nvSpPr>
          <p:cNvPr id="10" name="Rectangle 8"/>
          <p:cNvSpPr>
            <a:spLocks noGrp="1" noChangeArrowheads="1"/>
          </p:cNvSpPr>
          <p:nvPr>
            <p:ph type="ctrTitle"/>
          </p:nvPr>
        </p:nvSpPr>
        <p:spPr>
          <a:xfrm>
            <a:off x="560364" y="2605092"/>
            <a:ext cx="6396038" cy="1470025"/>
          </a:xfrm>
          <a:effectLst>
            <a:outerShdw dist="28398" dir="1593903" algn="ctr" rotWithShape="0">
              <a:schemeClr val="tx1"/>
            </a:outerShdw>
          </a:effectLst>
        </p:spPr>
        <p:txBody>
          <a:bodyPr/>
          <a:lstStyle>
            <a:lvl1pPr>
              <a:defRPr sz="3800" smtClean="0">
                <a:solidFill>
                  <a:srgbClr val="FFFFFF"/>
                </a:solidFill>
              </a:defRPr>
            </a:lvl1pPr>
          </a:lstStyle>
          <a:p>
            <a:r>
              <a:rPr lang="en-US" dirty="0" smtClean="0"/>
              <a:t>Click to edit Master title style</a:t>
            </a:r>
          </a:p>
        </p:txBody>
      </p:sp>
      <p:sp>
        <p:nvSpPr>
          <p:cNvPr id="11" name="Rectangle 15"/>
          <p:cNvSpPr>
            <a:spLocks noGrp="1" noChangeArrowheads="1"/>
          </p:cNvSpPr>
          <p:nvPr>
            <p:ph type="subTitle" idx="1"/>
          </p:nvPr>
        </p:nvSpPr>
        <p:spPr>
          <a:xfrm>
            <a:off x="560364" y="4359278"/>
            <a:ext cx="6400800" cy="657225"/>
          </a:xfrm>
          <a:effectLst>
            <a:outerShdw dist="35921" dir="2700000" algn="ctr" rotWithShape="0">
              <a:schemeClr val="tx1"/>
            </a:outerShdw>
          </a:effectLst>
        </p:spPr>
        <p:txBody>
          <a:bodyPr/>
          <a:lstStyle>
            <a:lvl1pPr marL="0" indent="0">
              <a:spcBef>
                <a:spcPct val="35000"/>
              </a:spcBef>
              <a:buFontTx/>
              <a:buNone/>
              <a:defRPr sz="2400" smtClean="0">
                <a:solidFill>
                  <a:srgbClr val="FFFFFF"/>
                </a:solidFill>
              </a:defRPr>
            </a:lvl1pPr>
          </a:lstStyle>
          <a:p>
            <a:r>
              <a:rPr smtClean="0"/>
              <a:t>Click to edit Master subtitle style</a:t>
            </a:r>
          </a:p>
        </p:txBody>
      </p:sp>
    </p:spTree>
  </p:cSld>
  <p:clrMapOvr>
    <a:masterClrMapping/>
  </p:clrMapOvr>
  <p:transition advClick="0" advTm="2000">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6715A140-FEA9-46EF-BB5A-E875EA614F42}"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342900" y="330200"/>
            <a:ext cx="8458200" cy="6191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EBB5B49E-C6D6-4FF6-B24C-C0842B48EE75}" type="slidenum">
              <a:rPr lang="en-US"/>
              <a:pPr>
                <a:defRPr/>
              </a:pPr>
              <a:t>‹#›</a:t>
            </a:fld>
            <a:endParaRPr lang="en-US" dirty="0"/>
          </a:p>
        </p:txBody>
      </p:sp>
    </p:spTree>
  </p:cSld>
  <p:clrMapOvr>
    <a:masterClrMapping/>
  </p:clrMapOvr>
  <p:transition advClick="0" advTm="2000">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68941E7B-1362-4751-876F-0A74DF68B04E}"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70"/>
          <p:cNvSpPr>
            <a:spLocks noGrp="1" noChangeArrowheads="1"/>
          </p:cNvSpPr>
          <p:nvPr>
            <p:ph type="sldNum" sz="quarter" idx="10"/>
          </p:nvPr>
        </p:nvSpPr>
        <p:spPr/>
        <p:txBody>
          <a:bodyPr/>
          <a:lstStyle>
            <a:lvl1pPr>
              <a:defRPr/>
            </a:lvl1pPr>
          </a:lstStyle>
          <a:p>
            <a:pPr>
              <a:defRPr/>
            </a:pPr>
            <a:fld id="{9FF77512-C887-4568-9DE7-5341C11756B8}" type="slidenum">
              <a:rPr lang="en-US"/>
              <a:pPr>
                <a:defRPr/>
              </a:pPr>
              <a:t>‹#›</a:t>
            </a:fld>
            <a:endParaRPr lang="en-US" dirty="0"/>
          </a:p>
        </p:txBody>
      </p:sp>
    </p:spTree>
  </p:cSld>
  <p:clrMapOvr>
    <a:masterClrMapping/>
  </p:clrMapOvr>
  <p:transition advClick="0" advTm="2000">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6AC647DD-6B58-4CA8-AE63-B4CC3FC27A02}"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58777" y="1371601"/>
            <a:ext cx="4137025" cy="4440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71601"/>
            <a:ext cx="4137025" cy="4440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70"/>
          <p:cNvSpPr>
            <a:spLocks noGrp="1" noChangeArrowheads="1"/>
          </p:cNvSpPr>
          <p:nvPr>
            <p:ph type="sldNum" sz="quarter" idx="10"/>
          </p:nvPr>
        </p:nvSpPr>
        <p:spPr/>
        <p:txBody>
          <a:bodyPr/>
          <a:lstStyle>
            <a:lvl1pPr>
              <a:defRPr/>
            </a:lvl1pPr>
          </a:lstStyle>
          <a:p>
            <a:pPr>
              <a:defRPr/>
            </a:pPr>
            <a:fld id="{8585373F-660B-45FF-ABD5-2F570E9182EC}" type="slidenum">
              <a:rPr lang="en-US"/>
              <a:pPr>
                <a:defRPr/>
              </a:pPr>
              <a:t>‹#›</a:t>
            </a:fld>
            <a:endParaRPr lang="en-US" dirty="0"/>
          </a:p>
        </p:txBody>
      </p:sp>
    </p:spTree>
  </p:cSld>
  <p:clrMapOvr>
    <a:masterClrMapping/>
  </p:clrMapOvr>
  <p:transition advClick="0" advTm="2000">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8"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9"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105533A4-81CB-4E02-BC2C-DD19B8272E0F}"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0" name="Rectangle 9"/>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1" name="Picture 12"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70"/>
          <p:cNvSpPr>
            <a:spLocks noGrp="1" noChangeArrowheads="1"/>
          </p:cNvSpPr>
          <p:nvPr>
            <p:ph type="sldNum" sz="quarter" idx="10"/>
          </p:nvPr>
        </p:nvSpPr>
        <p:spPr/>
        <p:txBody>
          <a:bodyPr/>
          <a:lstStyle>
            <a:lvl1pPr>
              <a:defRPr/>
            </a:lvl1pPr>
          </a:lstStyle>
          <a:p>
            <a:pPr>
              <a:defRPr/>
            </a:pPr>
            <a:fld id="{FAD3EC7B-5157-4C54-B809-2F9B3C3C1196}" type="slidenum">
              <a:rPr lang="en-US"/>
              <a:pPr>
                <a:defRPr/>
              </a:pPr>
              <a:t>‹#›</a:t>
            </a:fld>
            <a:endParaRPr lang="en-US" dirty="0"/>
          </a:p>
        </p:txBody>
      </p:sp>
    </p:spTree>
  </p:cSld>
  <p:clrMapOvr>
    <a:masterClrMapping/>
  </p:clrMapOvr>
  <p:transition advClick="0" advTm="2000">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4"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5"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3DB53BFD-3CCC-4341-9D0D-AEEB61D1AA71}"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6"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7" name="Picture 8"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70"/>
          <p:cNvSpPr>
            <a:spLocks noGrp="1" noChangeArrowheads="1"/>
          </p:cNvSpPr>
          <p:nvPr>
            <p:ph type="sldNum" sz="quarter" idx="10"/>
          </p:nvPr>
        </p:nvSpPr>
        <p:spPr/>
        <p:txBody>
          <a:bodyPr/>
          <a:lstStyle>
            <a:lvl1pPr>
              <a:defRPr/>
            </a:lvl1pPr>
          </a:lstStyle>
          <a:p>
            <a:pPr>
              <a:defRPr/>
            </a:pPr>
            <a:fld id="{DCD011B8-3A60-41CC-90F8-C8F2EF5D542F}" type="slidenum">
              <a:rPr lang="en-US"/>
              <a:pPr>
                <a:defRPr/>
              </a:pPr>
              <a:t>‹#›</a:t>
            </a:fld>
            <a:endParaRPr lang="en-US" dirty="0"/>
          </a:p>
        </p:txBody>
      </p:sp>
    </p:spTree>
  </p:cSld>
  <p:clrMapOvr>
    <a:masterClrMapping/>
  </p:clrMapOvr>
  <p:transition advClick="0" advTm="200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FFFF0B3D-82F6-4B88-8CC4-E05448CDBC3D}"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342900" y="330200"/>
            <a:ext cx="8458200" cy="6191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10A3910D-C670-425D-B317-B33C2632675B}" type="slidenum">
              <a:rPr lang="en-US"/>
              <a:pPr>
                <a:defRPr/>
              </a:pPr>
              <a:t>‹#›</a:t>
            </a:fld>
            <a:endParaRPr lang="en-US" dirty="0"/>
          </a:p>
        </p:txBody>
      </p:sp>
    </p:spTree>
  </p:cSld>
  <p:clrMapOvr>
    <a:masterClrMapping/>
  </p:clrMapOvr>
  <p:transition advClick="0" advTm="2000">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3"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4"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019AD43B-6310-4E36-8803-C2F494A9DA5A}"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5"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6" name="Picture 7"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7" name="Rectangle 70"/>
          <p:cNvSpPr>
            <a:spLocks noGrp="1" noChangeArrowheads="1"/>
          </p:cNvSpPr>
          <p:nvPr>
            <p:ph type="sldNum" sz="quarter" idx="10"/>
          </p:nvPr>
        </p:nvSpPr>
        <p:spPr/>
        <p:txBody>
          <a:bodyPr/>
          <a:lstStyle>
            <a:lvl1pPr>
              <a:defRPr/>
            </a:lvl1pPr>
          </a:lstStyle>
          <a:p>
            <a:pPr>
              <a:defRPr/>
            </a:pPr>
            <a:fld id="{9D31DE9D-A811-46EF-997C-BF3EDF4D560E}" type="slidenum">
              <a:rPr lang="en-US"/>
              <a:pPr>
                <a:defRPr/>
              </a:pPr>
              <a:t>‹#›</a:t>
            </a:fld>
            <a:endParaRPr lang="en-US" dirty="0"/>
          </a:p>
        </p:txBody>
      </p:sp>
    </p:spTree>
  </p:cSld>
  <p:clrMapOvr>
    <a:masterClrMapping/>
  </p:clrMapOvr>
  <p:transition advClick="0" advTm="2000">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C5593C98-0675-4185-93B5-ECD675838BF2}"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70"/>
          <p:cNvSpPr>
            <a:spLocks noGrp="1" noChangeArrowheads="1"/>
          </p:cNvSpPr>
          <p:nvPr>
            <p:ph type="sldNum" sz="quarter" idx="10"/>
          </p:nvPr>
        </p:nvSpPr>
        <p:spPr/>
        <p:txBody>
          <a:bodyPr/>
          <a:lstStyle>
            <a:lvl1pPr>
              <a:defRPr/>
            </a:lvl1pPr>
          </a:lstStyle>
          <a:p>
            <a:pPr>
              <a:defRPr/>
            </a:pPr>
            <a:fld id="{FA9A4FF4-671B-4718-A359-6FF64605CFF2}" type="slidenum">
              <a:rPr lang="en-US"/>
              <a:pPr>
                <a:defRPr/>
              </a:pPr>
              <a:t>‹#›</a:t>
            </a:fld>
            <a:endParaRPr lang="en-US" dirty="0"/>
          </a:p>
        </p:txBody>
      </p:sp>
    </p:spTree>
  </p:cSld>
  <p:clrMapOvr>
    <a:masterClrMapping/>
  </p:clrMapOvr>
  <p:transition advClick="0" advTm="2000">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A43CEDAB-1767-4743-AF87-3084888D3E8B}"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70"/>
          <p:cNvSpPr>
            <a:spLocks noGrp="1" noChangeArrowheads="1"/>
          </p:cNvSpPr>
          <p:nvPr>
            <p:ph type="sldNum" sz="quarter" idx="10"/>
          </p:nvPr>
        </p:nvSpPr>
        <p:spPr/>
        <p:txBody>
          <a:bodyPr/>
          <a:lstStyle>
            <a:lvl1pPr>
              <a:defRPr/>
            </a:lvl1pPr>
          </a:lstStyle>
          <a:p>
            <a:pPr>
              <a:defRPr/>
            </a:pPr>
            <a:fld id="{F0524FFC-E703-4FC0-B6A1-6513686E16EC}" type="slidenum">
              <a:rPr lang="en-US"/>
              <a:pPr>
                <a:defRPr/>
              </a:pPr>
              <a:t>‹#›</a:t>
            </a:fld>
            <a:endParaRPr lang="en-US" dirty="0"/>
          </a:p>
        </p:txBody>
      </p:sp>
    </p:spTree>
  </p:cSld>
  <p:clrMapOvr>
    <a:masterClrMapping/>
  </p:clrMapOvr>
  <p:transition advClick="0" advTm="2000">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C78C040F-F9EA-4A98-8401-99CE97F53B98}"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FBF37344-53C4-4355-99F1-37F172E7B3BA}" type="slidenum">
              <a:rPr lang="en-US"/>
              <a:pPr>
                <a:defRPr/>
              </a:pPr>
              <a:t>‹#›</a:t>
            </a:fld>
            <a:endParaRPr lang="en-US" dirty="0"/>
          </a:p>
        </p:txBody>
      </p:sp>
    </p:spTree>
  </p:cSld>
  <p:clrMapOvr>
    <a:masterClrMapping/>
  </p:clrMapOvr>
  <p:transition advClick="0" advTm="2000">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A591D085-9DB3-4606-A782-DD5FBB91D9E8}"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Vertical Title 1"/>
          <p:cNvSpPr>
            <a:spLocks noGrp="1"/>
          </p:cNvSpPr>
          <p:nvPr>
            <p:ph type="title" orient="vert"/>
          </p:nvPr>
        </p:nvSpPr>
        <p:spPr>
          <a:xfrm>
            <a:off x="7023100" y="165100"/>
            <a:ext cx="2286000" cy="56467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 y="165100"/>
            <a:ext cx="6705600" cy="56467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70"/>
          <p:cNvSpPr>
            <a:spLocks noGrp="1" noChangeArrowheads="1"/>
          </p:cNvSpPr>
          <p:nvPr>
            <p:ph type="sldNum" sz="quarter" idx="10"/>
          </p:nvPr>
        </p:nvSpPr>
        <p:spPr/>
        <p:txBody>
          <a:bodyPr/>
          <a:lstStyle>
            <a:lvl1pPr>
              <a:defRPr/>
            </a:lvl1pPr>
          </a:lstStyle>
          <a:p>
            <a:pPr>
              <a:defRPr/>
            </a:pPr>
            <a:fld id="{2412BC5A-9157-41B0-BA6B-E00DA94784A4}" type="slidenum">
              <a:rPr lang="en-US"/>
              <a:pPr>
                <a:defRPr/>
              </a:pPr>
              <a:t>‹#›</a:t>
            </a:fld>
            <a:endParaRPr lang="en-US" dirty="0"/>
          </a:p>
        </p:txBody>
      </p:sp>
    </p:spTree>
  </p:cSld>
  <p:clrMapOvr>
    <a:masterClrMapping/>
  </p:clrMapOvr>
  <p:transition advClick="0" advTm="2000">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49517563-EE9D-4108-99A6-8B054262A92D}"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165100" y="165100"/>
            <a:ext cx="9144000" cy="6191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58777" y="1371601"/>
            <a:ext cx="4137025" cy="44402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2" y="1371601"/>
            <a:ext cx="4137025" cy="4440239"/>
          </a:xfrm>
        </p:spPr>
        <p:txBody>
          <a:bodyPr/>
          <a:lstStyle/>
          <a:p>
            <a:pPr lvl="0"/>
            <a:endParaRPr lang="en-US" noProof="0" dirty="0"/>
          </a:p>
        </p:txBody>
      </p:sp>
      <p:sp>
        <p:nvSpPr>
          <p:cNvPr id="10" name="Rectangle 70"/>
          <p:cNvSpPr>
            <a:spLocks noGrp="1" noChangeArrowheads="1"/>
          </p:cNvSpPr>
          <p:nvPr>
            <p:ph type="sldNum" sz="quarter" idx="10"/>
          </p:nvPr>
        </p:nvSpPr>
        <p:spPr/>
        <p:txBody>
          <a:bodyPr/>
          <a:lstStyle>
            <a:lvl1pPr>
              <a:defRPr/>
            </a:lvl1pPr>
          </a:lstStyle>
          <a:p>
            <a:pPr>
              <a:defRPr/>
            </a:pPr>
            <a:fld id="{70E45242-7540-4AF5-9E2B-EBD79E484EFE}" type="slidenum">
              <a:rPr lang="en-US"/>
              <a:pPr>
                <a:defRPr/>
              </a:pPr>
              <a:t>‹#›</a:t>
            </a:fld>
            <a:endParaRPr lang="en-US" dirty="0"/>
          </a:p>
        </p:txBody>
      </p:sp>
    </p:spTree>
  </p:cSld>
  <p:clrMapOvr>
    <a:masterClrMapping/>
  </p:clrMapOvr>
  <p:transition advClick="0" advTm="2000">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7"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8"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9"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C196A1C0-1373-4D6C-B5C2-4C2161C43E57}"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0" name="Rectangle 9"/>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1" name="Picture 12"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sz="quarter"/>
          </p:nvPr>
        </p:nvSpPr>
        <p:spPr>
          <a:xfrm>
            <a:off x="165100" y="165100"/>
            <a:ext cx="9144000" cy="6191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58777" y="1371600"/>
            <a:ext cx="4137025" cy="214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2" y="1371600"/>
            <a:ext cx="4137025" cy="214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8777" y="3667126"/>
            <a:ext cx="4137025" cy="2144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2" y="3667126"/>
            <a:ext cx="4137025" cy="2144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70"/>
          <p:cNvSpPr>
            <a:spLocks noGrp="1" noChangeArrowheads="1"/>
          </p:cNvSpPr>
          <p:nvPr>
            <p:ph type="sldNum" sz="quarter" idx="10"/>
          </p:nvPr>
        </p:nvSpPr>
        <p:spPr/>
        <p:txBody>
          <a:bodyPr/>
          <a:lstStyle>
            <a:lvl1pPr>
              <a:defRPr/>
            </a:lvl1pPr>
          </a:lstStyle>
          <a:p>
            <a:pPr>
              <a:defRPr/>
            </a:pPr>
            <a:fld id="{6FA238B4-67DF-49CF-8150-90F22ECCC0CC}" type="slidenum">
              <a:rPr lang="en-US"/>
              <a:pPr>
                <a:defRPr/>
              </a:pPr>
              <a:t>‹#›</a:t>
            </a:fld>
            <a:endParaRPr lang="en-US" dirty="0"/>
          </a:p>
        </p:txBody>
      </p:sp>
    </p:spTree>
  </p:cSld>
  <p:clrMapOvr>
    <a:masterClrMapping/>
  </p:clrMapOvr>
  <p:transition advClick="0" advTm="2000">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281B0-933D-4949-9902-E63EDBCABAD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D00AC-D4DA-42AF-BC72-0BD77DA7F06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FB8A2B-5FDE-4E50-9DCF-BB5F886564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5"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47BD425A-D170-45FE-94C7-CEB5A11FC426}"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7"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8" name="Picture 9"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70"/>
          <p:cNvSpPr>
            <a:spLocks noGrp="1" noChangeArrowheads="1"/>
          </p:cNvSpPr>
          <p:nvPr>
            <p:ph type="sldNum" sz="quarter" idx="10"/>
          </p:nvPr>
        </p:nvSpPr>
        <p:spPr/>
        <p:txBody>
          <a:bodyPr/>
          <a:lstStyle>
            <a:lvl1pPr>
              <a:defRPr/>
            </a:lvl1pPr>
          </a:lstStyle>
          <a:p>
            <a:pPr>
              <a:defRPr/>
            </a:pPr>
            <a:fld id="{7CB50814-93AD-4B9F-BE9A-2AD9DFB47992}" type="slidenum">
              <a:rPr lang="en-US"/>
              <a:pPr>
                <a:defRPr/>
              </a:pPr>
              <a:t>‹#›</a:t>
            </a:fld>
            <a:endParaRPr lang="en-US" dirty="0"/>
          </a:p>
        </p:txBody>
      </p:sp>
    </p:spTree>
  </p:cSld>
  <p:clrMapOvr>
    <a:masterClrMapping/>
  </p:clrMapOvr>
  <p:transition advClick="0" advTm="2000">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7620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20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C0C39-D928-4A35-97BE-C89CD185F69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39BE80-DD17-400A-9311-C7CF1629BC7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81F710-9D40-4A5B-8FB1-12D75BD280D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B9609E-E4E2-407F-82BB-3AF0202B730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DFB2A-2752-4881-911D-174673C1225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FEF428-5AA8-4731-9D7E-5F05C2A80F9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AA446A-7A97-41DE-BF20-D7B7E886665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69743-BB5D-4B52-80CA-400C42BD44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CEDEF5E0-B822-416B-99C2-C486C1DAEDA1}"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15875" y="165100"/>
            <a:ext cx="9144000" cy="619125"/>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58777" y="1371601"/>
            <a:ext cx="4137025" cy="4440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71601"/>
            <a:ext cx="4137025" cy="4440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200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8"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9"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CBFFBF50-89FE-4185-9EE6-ADC5E56F388C}"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0" name="Rectangle 9"/>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1" name="Picture 12"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70"/>
          <p:cNvSpPr>
            <a:spLocks noGrp="1" noChangeArrowheads="1"/>
          </p:cNvSpPr>
          <p:nvPr>
            <p:ph type="sldNum" sz="quarter" idx="10"/>
          </p:nvPr>
        </p:nvSpPr>
        <p:spPr/>
        <p:txBody>
          <a:bodyPr/>
          <a:lstStyle>
            <a:lvl1pPr>
              <a:defRPr/>
            </a:lvl1pPr>
          </a:lstStyle>
          <a:p>
            <a:pPr>
              <a:defRPr/>
            </a:pPr>
            <a:fld id="{0A177635-2B3A-4D8C-B9FD-D35887E9BC41}" type="slidenum">
              <a:rPr lang="en-US"/>
              <a:pPr>
                <a:defRPr/>
              </a:pPr>
              <a:t>‹#›</a:t>
            </a:fld>
            <a:endParaRPr lang="en-US" dirty="0"/>
          </a:p>
        </p:txBody>
      </p:sp>
    </p:spTree>
  </p:cSld>
  <p:clrMapOvr>
    <a:masterClrMapping/>
  </p:clrMapOvr>
  <p:transition advClick="0" advTm="200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4"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5"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F6F5DC3E-E8FE-43AE-8F2F-3242B613402C}"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6" name="Rectangle 10"/>
          <p:cNvSpPr>
            <a:spLocks noChangeArrowheads="1"/>
          </p:cNvSpPr>
          <p:nvPr userDrawn="1"/>
        </p:nvSpPr>
        <p:spPr bwMode="auto">
          <a:xfrm>
            <a:off x="2363788" y="6502400"/>
            <a:ext cx="6088062"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DataCore Company Private Information      Subject to change without notice </a:t>
            </a:r>
          </a:p>
        </p:txBody>
      </p:sp>
      <p:pic>
        <p:nvPicPr>
          <p:cNvPr id="7" name="Picture 8"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70"/>
          <p:cNvSpPr>
            <a:spLocks noGrp="1" noChangeArrowheads="1"/>
          </p:cNvSpPr>
          <p:nvPr>
            <p:ph type="sldNum" sz="quarter" idx="10"/>
          </p:nvPr>
        </p:nvSpPr>
        <p:spPr/>
        <p:txBody>
          <a:bodyPr/>
          <a:lstStyle>
            <a:lvl1pPr>
              <a:defRPr/>
            </a:lvl1pPr>
          </a:lstStyle>
          <a:p>
            <a:pPr>
              <a:defRPr/>
            </a:pPr>
            <a:fld id="{90AC0D63-C242-4B03-9124-7515F5C739F0}" type="slidenum">
              <a:rPr lang="en-US"/>
              <a:pPr>
                <a:defRPr/>
              </a:pPr>
              <a:t>‹#›</a:t>
            </a:fld>
            <a:endParaRPr lang="en-US" dirty="0"/>
          </a:p>
        </p:txBody>
      </p:sp>
    </p:spTree>
  </p:cSld>
  <p:clrMapOvr>
    <a:masterClrMapping/>
  </p:clrMapOvr>
  <p:transition advClick="0" advTm="200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3"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4"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953EAFBB-443A-4791-83E1-1DF8DE6AA326}"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5"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6" name="Picture 7"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7" name="Rectangle 70"/>
          <p:cNvSpPr>
            <a:spLocks noGrp="1" noChangeArrowheads="1"/>
          </p:cNvSpPr>
          <p:nvPr>
            <p:ph type="sldNum" sz="quarter" idx="10"/>
          </p:nvPr>
        </p:nvSpPr>
        <p:spPr/>
        <p:txBody>
          <a:bodyPr/>
          <a:lstStyle>
            <a:lvl1pPr>
              <a:defRPr/>
            </a:lvl1pPr>
          </a:lstStyle>
          <a:p>
            <a:pPr>
              <a:defRPr/>
            </a:pPr>
            <a:fld id="{F7AEAEDF-09B1-46CE-9F9B-AA6A323DD151}" type="slidenum">
              <a:rPr lang="en-US"/>
              <a:pPr>
                <a:defRPr/>
              </a:pPr>
              <a:t>‹#›</a:t>
            </a:fld>
            <a:endParaRPr lang="en-US" dirty="0"/>
          </a:p>
        </p:txBody>
      </p:sp>
    </p:spTree>
  </p:cSld>
  <p:clrMapOvr>
    <a:masterClrMapping/>
  </p:clrMapOvr>
  <p:transition advClick="0" advTm="200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48549D77-80B1-42F4-9351-0BD24C4D4E67}"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70"/>
          <p:cNvSpPr>
            <a:spLocks noGrp="1" noChangeArrowheads="1"/>
          </p:cNvSpPr>
          <p:nvPr>
            <p:ph type="sldNum" sz="quarter" idx="10"/>
          </p:nvPr>
        </p:nvSpPr>
        <p:spPr/>
        <p:txBody>
          <a:bodyPr/>
          <a:lstStyle>
            <a:lvl1pPr>
              <a:defRPr/>
            </a:lvl1pPr>
          </a:lstStyle>
          <a:p>
            <a:pPr>
              <a:defRPr/>
            </a:pPr>
            <a:fld id="{E3024D3C-CF08-49B4-B082-F06EB46181FC}" type="slidenum">
              <a:rPr lang="en-US"/>
              <a:pPr>
                <a:defRPr/>
              </a:pPr>
              <a:t>‹#›</a:t>
            </a:fld>
            <a:endParaRPr lang="en-US" dirty="0"/>
          </a:p>
        </p:txBody>
      </p:sp>
    </p:spTree>
  </p:cSld>
  <p:clrMapOvr>
    <a:masterClrMapping/>
  </p:clrMapOvr>
  <p:transition advClick="0" advTm="200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E309E290-EC09-402E-912C-01D4C08B7201}"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8"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9" name="Picture 10" descr="DClogocmyk+allwhite.png"/>
          <p:cNvPicPr>
            <a:picLocks noChangeAspect="1"/>
          </p:cNvPicPr>
          <p:nvPr userDrawn="1"/>
        </p:nvPicPr>
        <p:blipFill>
          <a:blip r:embed="rId2"/>
          <a:srcRect/>
          <a:stretch>
            <a:fillRect/>
          </a:stretch>
        </p:blipFill>
        <p:spPr bwMode="auto">
          <a:xfrm>
            <a:off x="265113" y="6435725"/>
            <a:ext cx="1127125" cy="3238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70"/>
          <p:cNvSpPr>
            <a:spLocks noGrp="1" noChangeArrowheads="1"/>
          </p:cNvSpPr>
          <p:nvPr>
            <p:ph type="sldNum" sz="quarter" idx="10"/>
          </p:nvPr>
        </p:nvSpPr>
        <p:spPr/>
        <p:txBody>
          <a:bodyPr/>
          <a:lstStyle>
            <a:lvl1pPr>
              <a:defRPr/>
            </a:lvl1pPr>
          </a:lstStyle>
          <a:p>
            <a:pPr>
              <a:defRPr/>
            </a:pPr>
            <a:fld id="{E7DAC80E-0639-45A7-B29A-3C6078F5C5CD}" type="slidenum">
              <a:rPr lang="en-US"/>
              <a:pPr>
                <a:defRPr/>
              </a:pPr>
              <a:t>‹#›</a:t>
            </a:fld>
            <a:endParaRPr lang="en-US" dirty="0"/>
          </a:p>
        </p:txBody>
      </p:sp>
    </p:spTree>
  </p:cSld>
  <p:clrMapOvr>
    <a:masterClrMapping/>
  </p:clrMapOvr>
  <p:transition advClick="0" advTm="2000">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2"/>
          <p:cNvSpPr>
            <a:spLocks noGrp="1" noChangeArrowheads="1"/>
          </p:cNvSpPr>
          <p:nvPr>
            <p:ph type="body" idx="1"/>
          </p:nvPr>
        </p:nvSpPr>
        <p:spPr bwMode="auto">
          <a:xfrm>
            <a:off x="358775" y="1371600"/>
            <a:ext cx="8426450" cy="4440238"/>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3"/>
          <p:cNvSpPr>
            <a:spLocks noGrp="1" noChangeArrowheads="1"/>
          </p:cNvSpPr>
          <p:nvPr>
            <p:ph type="title"/>
          </p:nvPr>
        </p:nvSpPr>
        <p:spPr bwMode="auto">
          <a:xfrm>
            <a:off x="165100" y="165100"/>
            <a:ext cx="9144000" cy="619125"/>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p>
            <a:pPr lvl="0"/>
            <a:r>
              <a:rPr lang="en-US" smtClean="0"/>
              <a:t>Click to edit Master title style</a:t>
            </a:r>
          </a:p>
        </p:txBody>
      </p:sp>
      <p:sp>
        <p:nvSpPr>
          <p:cNvPr id="301126" name="Rectangle 70"/>
          <p:cNvSpPr>
            <a:spLocks noGrp="1" noChangeArrowheads="1"/>
          </p:cNvSpPr>
          <p:nvPr>
            <p:ph type="sldNum" sz="quarter" idx="4"/>
          </p:nvPr>
        </p:nvSpPr>
        <p:spPr bwMode="auto">
          <a:xfrm>
            <a:off x="8223250" y="0"/>
            <a:ext cx="920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chemeClr val="tx1"/>
              </a:buClr>
              <a:buSzPct val="60000"/>
              <a:buFont typeface="Wingdings" pitchFamily="2" charset="2"/>
              <a:buNone/>
              <a:defRPr sz="1000" b="0">
                <a:solidFill>
                  <a:srgbClr val="FFFFFF"/>
                </a:solidFill>
                <a:latin typeface="Arial" pitchFamily="34" charset="0"/>
                <a:cs typeface="+mn-cs"/>
              </a:defRPr>
            </a:lvl1pPr>
          </a:lstStyle>
          <a:p>
            <a:pPr>
              <a:defRPr/>
            </a:pPr>
            <a:fld id="{5B605855-821F-4333-976A-3B6EC8F6A55B}" type="slidenum">
              <a:rPr lang="en-US"/>
              <a:pPr>
                <a:defRPr/>
              </a:pPr>
              <a:t>‹#›</a:t>
            </a:fld>
            <a:endParaRPr lang="en-US" dirty="0"/>
          </a:p>
        </p:txBody>
      </p:sp>
      <p:sp>
        <p:nvSpPr>
          <p:cNvPr id="12" name="Freeform 22"/>
          <p:cNvSpPr>
            <a:spLocks/>
          </p:cNvSpPr>
          <p:nvPr/>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13" name="Freeform 23"/>
          <p:cNvSpPr>
            <a:spLocks/>
          </p:cNvSpPr>
          <p:nvPr/>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14" name="Rectangle 11"/>
          <p:cNvSpPr>
            <a:spLocks noChangeArrowheads="1"/>
          </p:cNvSpPr>
          <p:nvPr/>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F43778A5-E9A3-4F0D-869D-DC5803ED5497}"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5" name="Rectangle 10"/>
          <p:cNvSpPr>
            <a:spLocks noChangeArrowheads="1"/>
          </p:cNvSpPr>
          <p:nvPr/>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033" name="Picture 9" descr="DClogocmyk+allwhite.png"/>
          <p:cNvPicPr>
            <a:picLocks noChangeAspect="1"/>
          </p:cNvPicPr>
          <p:nvPr/>
        </p:nvPicPr>
        <p:blipFill>
          <a:blip r:embed="rId15"/>
          <a:srcRect/>
          <a:stretch>
            <a:fillRect/>
          </a:stretch>
        </p:blipFill>
        <p:spPr bwMode="auto">
          <a:xfrm>
            <a:off x="265113" y="6435725"/>
            <a:ext cx="1127125" cy="323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ransition advClick="0" advTm="2000">
    <p:zoom dir="in"/>
  </p:transition>
  <p:hf hdr="0" ftr="0" dt="0"/>
  <p:txStyles>
    <p:titleStyle>
      <a:lvl1pPr algn="ctr" rtl="0" eaLnBrk="0" fontAlgn="base" hangingPunct="0">
        <a:lnSpc>
          <a:spcPct val="85000"/>
        </a:lnSpc>
        <a:spcBef>
          <a:spcPct val="15000"/>
        </a:spcBef>
        <a:spcAft>
          <a:spcPct val="15000"/>
        </a:spcAft>
        <a:defRPr sz="3600">
          <a:solidFill>
            <a:srgbClr val="7F0000"/>
          </a:solidFill>
          <a:latin typeface="+mj-lt"/>
          <a:ea typeface="+mj-ea"/>
          <a:cs typeface="+mj-cs"/>
        </a:defRPr>
      </a:lvl1pPr>
      <a:lvl2pPr algn="ctr" rtl="0" eaLnBrk="0" fontAlgn="base" hangingPunct="0">
        <a:lnSpc>
          <a:spcPct val="85000"/>
        </a:lnSpc>
        <a:spcBef>
          <a:spcPct val="15000"/>
        </a:spcBef>
        <a:spcAft>
          <a:spcPct val="15000"/>
        </a:spcAft>
        <a:defRPr sz="3600">
          <a:solidFill>
            <a:srgbClr val="7F0000"/>
          </a:solidFill>
          <a:latin typeface="Tahoma" pitchFamily="34" charset="0"/>
        </a:defRPr>
      </a:lvl2pPr>
      <a:lvl3pPr algn="ctr" rtl="0" eaLnBrk="0" fontAlgn="base" hangingPunct="0">
        <a:lnSpc>
          <a:spcPct val="85000"/>
        </a:lnSpc>
        <a:spcBef>
          <a:spcPct val="15000"/>
        </a:spcBef>
        <a:spcAft>
          <a:spcPct val="15000"/>
        </a:spcAft>
        <a:defRPr sz="3600">
          <a:solidFill>
            <a:srgbClr val="7F0000"/>
          </a:solidFill>
          <a:latin typeface="Tahoma" pitchFamily="34" charset="0"/>
        </a:defRPr>
      </a:lvl3pPr>
      <a:lvl4pPr algn="ctr" rtl="0" eaLnBrk="0" fontAlgn="base" hangingPunct="0">
        <a:lnSpc>
          <a:spcPct val="85000"/>
        </a:lnSpc>
        <a:spcBef>
          <a:spcPct val="15000"/>
        </a:spcBef>
        <a:spcAft>
          <a:spcPct val="15000"/>
        </a:spcAft>
        <a:defRPr sz="3600">
          <a:solidFill>
            <a:srgbClr val="7F0000"/>
          </a:solidFill>
          <a:latin typeface="Tahoma" pitchFamily="34" charset="0"/>
        </a:defRPr>
      </a:lvl4pPr>
      <a:lvl5pPr algn="ctr" rtl="0" eaLnBrk="0" fontAlgn="base" hangingPunct="0">
        <a:lnSpc>
          <a:spcPct val="85000"/>
        </a:lnSpc>
        <a:spcBef>
          <a:spcPct val="15000"/>
        </a:spcBef>
        <a:spcAft>
          <a:spcPct val="15000"/>
        </a:spcAft>
        <a:defRPr sz="3600">
          <a:solidFill>
            <a:srgbClr val="7F0000"/>
          </a:solidFill>
          <a:latin typeface="Tahoma" pitchFamily="34" charset="0"/>
        </a:defRPr>
      </a:lvl5pPr>
      <a:lvl6pPr marL="457200" algn="ctr" rtl="0" fontAlgn="base">
        <a:lnSpc>
          <a:spcPct val="85000"/>
        </a:lnSpc>
        <a:spcBef>
          <a:spcPct val="15000"/>
        </a:spcBef>
        <a:spcAft>
          <a:spcPct val="15000"/>
        </a:spcAft>
        <a:defRPr sz="3000">
          <a:solidFill>
            <a:srgbClr val="DDDDDD"/>
          </a:solidFill>
          <a:latin typeface="Tahoma" pitchFamily="34" charset="0"/>
        </a:defRPr>
      </a:lvl6pPr>
      <a:lvl7pPr marL="914400" algn="ctr" rtl="0" fontAlgn="base">
        <a:lnSpc>
          <a:spcPct val="85000"/>
        </a:lnSpc>
        <a:spcBef>
          <a:spcPct val="15000"/>
        </a:spcBef>
        <a:spcAft>
          <a:spcPct val="15000"/>
        </a:spcAft>
        <a:defRPr sz="3000">
          <a:solidFill>
            <a:srgbClr val="DDDDDD"/>
          </a:solidFill>
          <a:latin typeface="Tahoma" pitchFamily="34" charset="0"/>
        </a:defRPr>
      </a:lvl7pPr>
      <a:lvl8pPr marL="1371600" algn="ctr" rtl="0" fontAlgn="base">
        <a:lnSpc>
          <a:spcPct val="85000"/>
        </a:lnSpc>
        <a:spcBef>
          <a:spcPct val="15000"/>
        </a:spcBef>
        <a:spcAft>
          <a:spcPct val="15000"/>
        </a:spcAft>
        <a:defRPr sz="3000">
          <a:solidFill>
            <a:srgbClr val="DDDDDD"/>
          </a:solidFill>
          <a:latin typeface="Tahoma" pitchFamily="34" charset="0"/>
        </a:defRPr>
      </a:lvl8pPr>
      <a:lvl9pPr marL="1828800" algn="ctr" rtl="0" fontAlgn="base">
        <a:lnSpc>
          <a:spcPct val="85000"/>
        </a:lnSpc>
        <a:spcBef>
          <a:spcPct val="15000"/>
        </a:spcBef>
        <a:spcAft>
          <a:spcPct val="15000"/>
        </a:spcAft>
        <a:defRPr sz="3000">
          <a:solidFill>
            <a:srgbClr val="DDDDDD"/>
          </a:solidFill>
          <a:latin typeface="Tahoma" pitchFamily="34" charset="0"/>
        </a:defRPr>
      </a:lvl9pPr>
    </p:titleStyle>
    <p:bodyStyle>
      <a:lvl1pPr marL="222250" indent="-222250" algn="l" rtl="0" eaLnBrk="0" fontAlgn="base" hangingPunct="0">
        <a:lnSpc>
          <a:spcPct val="85000"/>
        </a:lnSpc>
        <a:spcBef>
          <a:spcPct val="15000"/>
        </a:spcBef>
        <a:spcAft>
          <a:spcPct val="15000"/>
        </a:spcAft>
        <a:buClr>
          <a:srgbClr val="000000"/>
        </a:buClr>
        <a:buFont typeface="Wingdings" pitchFamily="2" charset="2"/>
        <a:buChar char="§"/>
        <a:tabLst>
          <a:tab pos="284163" algn="l"/>
          <a:tab pos="1085850" algn="l"/>
          <a:tab pos="1485900" algn="l"/>
        </a:tabLst>
        <a:defRPr sz="2600">
          <a:solidFill>
            <a:srgbClr val="333333"/>
          </a:solidFill>
          <a:latin typeface="+mn-lt"/>
          <a:ea typeface="+mn-ea"/>
          <a:cs typeface="+mn-cs"/>
        </a:defRPr>
      </a:lvl1pPr>
      <a:lvl2pPr marL="514350" indent="-17780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2pPr>
      <a:lvl3pPr marL="800100" indent="-17145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3pPr>
      <a:lvl4pPr marL="1143000" indent="-228600" algn="l" rtl="0" eaLnBrk="0" fontAlgn="base" hangingPunct="0">
        <a:lnSpc>
          <a:spcPct val="85000"/>
        </a:lnSpc>
        <a:spcBef>
          <a:spcPct val="15000"/>
        </a:spcBef>
        <a:spcAft>
          <a:spcPct val="15000"/>
        </a:spcAft>
        <a:buClr>
          <a:srgbClr val="333333"/>
        </a:buClr>
        <a:buSzPct val="55000"/>
        <a:buChar char="•"/>
        <a:tabLst>
          <a:tab pos="284163" algn="l"/>
          <a:tab pos="1085850" algn="l"/>
          <a:tab pos="1485900" algn="l"/>
        </a:tabLst>
        <a:defRPr sz="2400">
          <a:solidFill>
            <a:srgbClr val="333333"/>
          </a:solidFill>
          <a:latin typeface="+mn-lt"/>
        </a:defRPr>
      </a:lvl4pPr>
      <a:lvl5pPr marL="1428750" indent="-17145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5pPr>
      <a:lvl6pPr marL="18859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6pPr>
      <a:lvl7pPr marL="23431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7pPr>
      <a:lvl8pPr marL="28003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8pPr>
      <a:lvl9pPr marL="32575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2"/>
          <p:cNvSpPr>
            <a:spLocks noGrp="1" noChangeArrowheads="1"/>
          </p:cNvSpPr>
          <p:nvPr>
            <p:ph type="body" idx="1"/>
          </p:nvPr>
        </p:nvSpPr>
        <p:spPr bwMode="auto">
          <a:xfrm>
            <a:off x="358775" y="1371600"/>
            <a:ext cx="8426450" cy="4440238"/>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3" name="Rectangle 23"/>
          <p:cNvSpPr>
            <a:spLocks noGrp="1" noChangeArrowheads="1"/>
          </p:cNvSpPr>
          <p:nvPr>
            <p:ph type="title"/>
          </p:nvPr>
        </p:nvSpPr>
        <p:spPr bwMode="auto">
          <a:xfrm>
            <a:off x="165100" y="165100"/>
            <a:ext cx="9144000" cy="619125"/>
          </a:xfrm>
          <a:prstGeom prst="rect">
            <a:avLst/>
          </a:prstGeom>
          <a:noFill/>
          <a:ln w="9525">
            <a:noFill/>
            <a:miter lim="800000"/>
            <a:headEnd/>
            <a:tailEnd/>
          </a:ln>
        </p:spPr>
        <p:txBody>
          <a:bodyPr vert="horz" wrap="square" lIns="91409" tIns="45704" rIns="91409" bIns="45704" numCol="1" anchor="t" anchorCtr="0" compatLnSpc="1">
            <a:prstTxWarp prst="textNoShape">
              <a:avLst/>
            </a:prstTxWarp>
          </a:bodyPr>
          <a:lstStyle/>
          <a:p>
            <a:pPr lvl="0"/>
            <a:r>
              <a:rPr lang="en-US" smtClean="0"/>
              <a:t>Click to edit Master title style</a:t>
            </a:r>
          </a:p>
        </p:txBody>
      </p:sp>
      <p:sp>
        <p:nvSpPr>
          <p:cNvPr id="301126" name="Rectangle 70"/>
          <p:cNvSpPr>
            <a:spLocks noGrp="1" noChangeArrowheads="1"/>
          </p:cNvSpPr>
          <p:nvPr>
            <p:ph type="sldNum" sz="quarter" idx="4"/>
          </p:nvPr>
        </p:nvSpPr>
        <p:spPr bwMode="auto">
          <a:xfrm>
            <a:off x="8223250" y="0"/>
            <a:ext cx="920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rgbClr val="000000"/>
              </a:buClr>
              <a:buSzPct val="60000"/>
              <a:buFont typeface="Wingdings" pitchFamily="2" charset="2"/>
              <a:buNone/>
              <a:defRPr sz="1000" b="0">
                <a:solidFill>
                  <a:srgbClr val="FFFFFF"/>
                </a:solidFill>
                <a:latin typeface="Arial" pitchFamily="34" charset="0"/>
                <a:cs typeface="+mn-cs"/>
              </a:defRPr>
            </a:lvl1pPr>
          </a:lstStyle>
          <a:p>
            <a:pPr>
              <a:defRPr/>
            </a:pPr>
            <a:fld id="{9050C745-AD16-4039-A7C6-BEC8970F8897}" type="slidenum">
              <a:rPr lang="en-US"/>
              <a:pPr>
                <a:defRPr/>
              </a:pPr>
              <a:t>‹#›</a:t>
            </a:fld>
            <a:endParaRPr lang="en-US" dirty="0"/>
          </a:p>
        </p:txBody>
      </p:sp>
      <p:sp>
        <p:nvSpPr>
          <p:cNvPr id="12" name="Freeform 22"/>
          <p:cNvSpPr>
            <a:spLocks/>
          </p:cNvSpPr>
          <p:nvPr userDrawn="1"/>
        </p:nvSpPr>
        <p:spPr bwMode="ltGray">
          <a:xfrm flipV="1">
            <a:off x="95250" y="6434138"/>
            <a:ext cx="2103438" cy="341312"/>
          </a:xfrm>
          <a:custGeom>
            <a:avLst/>
            <a:gdLst/>
            <a:ahLst/>
            <a:cxnLst>
              <a:cxn ang="0">
                <a:pos x="16" y="0"/>
              </a:cxn>
              <a:cxn ang="0">
                <a:pos x="0" y="16"/>
              </a:cxn>
              <a:cxn ang="0">
                <a:pos x="0" y="155"/>
              </a:cxn>
              <a:cxn ang="0">
                <a:pos x="16" y="171"/>
              </a:cxn>
              <a:cxn ang="0">
                <a:pos x="1059" y="168"/>
              </a:cxn>
              <a:cxn ang="0">
                <a:pos x="989" y="0"/>
              </a:cxn>
              <a:cxn ang="0">
                <a:pos x="16" y="0"/>
              </a:cxn>
            </a:cxnLst>
            <a:rect l="0" t="0" r="r" b="b"/>
            <a:pathLst>
              <a:path w="1059" h="171">
                <a:moveTo>
                  <a:pt x="16" y="0"/>
                </a:moveTo>
                <a:cubicBezTo>
                  <a:pt x="7" y="0"/>
                  <a:pt x="0" y="7"/>
                  <a:pt x="0" y="16"/>
                </a:cubicBezTo>
                <a:cubicBezTo>
                  <a:pt x="0" y="155"/>
                  <a:pt x="0" y="155"/>
                  <a:pt x="0" y="155"/>
                </a:cubicBezTo>
                <a:cubicBezTo>
                  <a:pt x="0" y="163"/>
                  <a:pt x="7" y="171"/>
                  <a:pt x="16" y="171"/>
                </a:cubicBezTo>
                <a:cubicBezTo>
                  <a:pt x="1059" y="168"/>
                  <a:pt x="1059" y="168"/>
                  <a:pt x="1059" y="168"/>
                </a:cubicBezTo>
                <a:cubicBezTo>
                  <a:pt x="1034" y="115"/>
                  <a:pt x="1013" y="61"/>
                  <a:pt x="989" y="0"/>
                </a:cubicBezTo>
                <a:lnTo>
                  <a:pt x="16" y="0"/>
                </a:ln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13" name="Freeform 23"/>
          <p:cNvSpPr>
            <a:spLocks/>
          </p:cNvSpPr>
          <p:nvPr userDrawn="1"/>
        </p:nvSpPr>
        <p:spPr bwMode="ltGray">
          <a:xfrm flipV="1">
            <a:off x="2090738" y="6434138"/>
            <a:ext cx="6938962" cy="334962"/>
          </a:xfrm>
          <a:custGeom>
            <a:avLst/>
            <a:gdLst/>
            <a:ahLst/>
            <a:cxnLst>
              <a:cxn ang="0">
                <a:pos x="3478" y="0"/>
              </a:cxn>
              <a:cxn ang="0">
                <a:pos x="0" y="0"/>
              </a:cxn>
              <a:cxn ang="0">
                <a:pos x="71" y="168"/>
              </a:cxn>
              <a:cxn ang="0">
                <a:pos x="3478" y="168"/>
              </a:cxn>
              <a:cxn ang="0">
                <a:pos x="3494" y="152"/>
              </a:cxn>
              <a:cxn ang="0">
                <a:pos x="3494" y="16"/>
              </a:cxn>
              <a:cxn ang="0">
                <a:pos x="3478" y="0"/>
              </a:cxn>
            </a:cxnLst>
            <a:rect l="0" t="0" r="r" b="b"/>
            <a:pathLst>
              <a:path w="3494" h="168">
                <a:moveTo>
                  <a:pt x="3478" y="0"/>
                </a:moveTo>
                <a:cubicBezTo>
                  <a:pt x="0" y="0"/>
                  <a:pt x="0" y="0"/>
                  <a:pt x="0" y="0"/>
                </a:cubicBezTo>
                <a:cubicBezTo>
                  <a:pt x="26" y="69"/>
                  <a:pt x="47" y="117"/>
                  <a:pt x="71" y="168"/>
                </a:cubicBezTo>
                <a:cubicBezTo>
                  <a:pt x="3478" y="168"/>
                  <a:pt x="3478" y="168"/>
                  <a:pt x="3478" y="168"/>
                </a:cubicBezTo>
                <a:cubicBezTo>
                  <a:pt x="3487" y="168"/>
                  <a:pt x="3494" y="161"/>
                  <a:pt x="3494" y="152"/>
                </a:cubicBezTo>
                <a:cubicBezTo>
                  <a:pt x="3494" y="16"/>
                  <a:pt x="3494" y="16"/>
                  <a:pt x="3494" y="16"/>
                </a:cubicBezTo>
                <a:cubicBezTo>
                  <a:pt x="3494" y="7"/>
                  <a:pt x="3487" y="0"/>
                  <a:pt x="3478" y="0"/>
                </a:cubicBezTo>
                <a:close/>
              </a:path>
            </a:pathLst>
          </a:custGeom>
          <a:solidFill>
            <a:schemeClr val="tx2">
              <a:lumMod val="75000"/>
            </a:schemeClr>
          </a:solidFill>
          <a:ln w="9525" cap="flat" cmpd="sng">
            <a:noFill/>
            <a:prstDash val="solid"/>
            <a:round/>
            <a:headEnd type="none" w="med" len="med"/>
            <a:tailEnd type="none" w="med" len="med"/>
          </a:ln>
          <a:effectLst/>
        </p:spPr>
        <p:txBody>
          <a:bodyPr/>
          <a:lstStyle/>
          <a:p>
            <a:pPr>
              <a:defRPr/>
            </a:pPr>
            <a:endParaRPr lang="en-US" dirty="0">
              <a:solidFill>
                <a:srgbClr val="000000"/>
              </a:solidFill>
              <a:cs typeface="Arial" pitchFamily="34" charset="0"/>
            </a:endParaRPr>
          </a:p>
        </p:txBody>
      </p:sp>
      <p:sp>
        <p:nvSpPr>
          <p:cNvPr id="14" name="Rectangle 11"/>
          <p:cNvSpPr>
            <a:spLocks noChangeArrowheads="1"/>
          </p:cNvSpPr>
          <p:nvPr userDrawn="1"/>
        </p:nvSpPr>
        <p:spPr bwMode="auto">
          <a:xfrm>
            <a:off x="8348663" y="6494463"/>
            <a:ext cx="381000" cy="215900"/>
          </a:xfrm>
          <a:prstGeom prst="rect">
            <a:avLst/>
          </a:prstGeom>
          <a:noFill/>
          <a:ln w="9525">
            <a:noFill/>
            <a:miter lim="800000"/>
            <a:headEnd/>
            <a:tailEnd/>
          </a:ln>
          <a:effectLst/>
        </p:spPr>
        <p:txBody>
          <a:bodyPr anchor="ctr">
            <a:spAutoFit/>
          </a:bodyPr>
          <a:lstStyle/>
          <a:p>
            <a:pPr algn="r">
              <a:defRPr/>
            </a:pPr>
            <a:fld id="{0BEE4601-2A1D-4DDA-A6D9-DE09C1F1561F}" type="slidenum">
              <a:rPr lang="en-US" sz="800">
                <a:solidFill>
                  <a:srgbClr val="FFFFFF"/>
                </a:solidFill>
                <a:cs typeface="Arial" pitchFamily="34" charset="0"/>
              </a:rPr>
              <a:pPr algn="r">
                <a:defRPr/>
              </a:pPr>
              <a:t>‹#›</a:t>
            </a:fld>
            <a:endParaRPr lang="en-US" sz="800" dirty="0">
              <a:solidFill>
                <a:srgbClr val="FFFFFF"/>
              </a:solidFill>
              <a:cs typeface="Arial" pitchFamily="34" charset="0"/>
            </a:endParaRPr>
          </a:p>
        </p:txBody>
      </p:sp>
      <p:sp>
        <p:nvSpPr>
          <p:cNvPr id="15" name="Rectangle 10"/>
          <p:cNvSpPr>
            <a:spLocks noChangeArrowheads="1"/>
          </p:cNvSpPr>
          <p:nvPr userDrawn="1"/>
        </p:nvSpPr>
        <p:spPr bwMode="auto">
          <a:xfrm>
            <a:off x="2363788" y="6502400"/>
            <a:ext cx="3752850" cy="200025"/>
          </a:xfrm>
          <a:prstGeom prst="rect">
            <a:avLst/>
          </a:prstGeom>
          <a:noFill/>
          <a:ln w="9525">
            <a:noFill/>
            <a:miter lim="800000"/>
            <a:headEnd/>
            <a:tailEnd/>
          </a:ln>
          <a:effectLst/>
        </p:spPr>
        <p:txBody>
          <a:bodyPr anchor="ctr">
            <a:spAutoFit/>
          </a:bodyPr>
          <a:lstStyle/>
          <a:p>
            <a:pPr>
              <a:defRPr/>
            </a:pPr>
            <a:r>
              <a:rPr lang="en-US" sz="700" dirty="0">
                <a:solidFill>
                  <a:srgbClr val="FFFFFF"/>
                </a:solidFill>
                <a:cs typeface="Arial" pitchFamily="34" charset="0"/>
              </a:rPr>
              <a:t>© 2008 DataCore Software Corp. — All rights reserved </a:t>
            </a:r>
          </a:p>
        </p:txBody>
      </p:sp>
      <p:pic>
        <p:nvPicPr>
          <p:cNvPr id="15369" name="Picture 9" descr="DClogocmyk+allwhite.png"/>
          <p:cNvPicPr>
            <a:picLocks noChangeAspect="1"/>
          </p:cNvPicPr>
          <p:nvPr userDrawn="1"/>
        </p:nvPicPr>
        <p:blipFill>
          <a:blip r:embed="rId15"/>
          <a:srcRect/>
          <a:stretch>
            <a:fillRect/>
          </a:stretch>
        </p:blipFill>
        <p:spPr bwMode="auto">
          <a:xfrm>
            <a:off x="265113" y="6435725"/>
            <a:ext cx="1127125" cy="323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transition advClick="0" advTm="2000">
    <p:zoom dir="in"/>
  </p:transition>
  <p:hf hdr="0" ftr="0" dt="0"/>
  <p:txStyles>
    <p:titleStyle>
      <a:lvl1pPr algn="ctr" rtl="0" eaLnBrk="0" fontAlgn="base" hangingPunct="0">
        <a:lnSpc>
          <a:spcPct val="85000"/>
        </a:lnSpc>
        <a:spcBef>
          <a:spcPct val="15000"/>
        </a:spcBef>
        <a:spcAft>
          <a:spcPct val="15000"/>
        </a:spcAft>
        <a:defRPr sz="3600">
          <a:solidFill>
            <a:srgbClr val="7F0000"/>
          </a:solidFill>
          <a:latin typeface="+mj-lt"/>
          <a:ea typeface="+mj-ea"/>
          <a:cs typeface="+mj-cs"/>
        </a:defRPr>
      </a:lvl1pPr>
      <a:lvl2pPr algn="ctr" rtl="0" eaLnBrk="0" fontAlgn="base" hangingPunct="0">
        <a:lnSpc>
          <a:spcPct val="85000"/>
        </a:lnSpc>
        <a:spcBef>
          <a:spcPct val="15000"/>
        </a:spcBef>
        <a:spcAft>
          <a:spcPct val="15000"/>
        </a:spcAft>
        <a:defRPr sz="3600">
          <a:solidFill>
            <a:srgbClr val="7F0000"/>
          </a:solidFill>
          <a:latin typeface="Tahoma" pitchFamily="34" charset="0"/>
        </a:defRPr>
      </a:lvl2pPr>
      <a:lvl3pPr algn="ctr" rtl="0" eaLnBrk="0" fontAlgn="base" hangingPunct="0">
        <a:lnSpc>
          <a:spcPct val="85000"/>
        </a:lnSpc>
        <a:spcBef>
          <a:spcPct val="15000"/>
        </a:spcBef>
        <a:spcAft>
          <a:spcPct val="15000"/>
        </a:spcAft>
        <a:defRPr sz="3600">
          <a:solidFill>
            <a:srgbClr val="7F0000"/>
          </a:solidFill>
          <a:latin typeface="Tahoma" pitchFamily="34" charset="0"/>
        </a:defRPr>
      </a:lvl3pPr>
      <a:lvl4pPr algn="ctr" rtl="0" eaLnBrk="0" fontAlgn="base" hangingPunct="0">
        <a:lnSpc>
          <a:spcPct val="85000"/>
        </a:lnSpc>
        <a:spcBef>
          <a:spcPct val="15000"/>
        </a:spcBef>
        <a:spcAft>
          <a:spcPct val="15000"/>
        </a:spcAft>
        <a:defRPr sz="3600">
          <a:solidFill>
            <a:srgbClr val="7F0000"/>
          </a:solidFill>
          <a:latin typeface="Tahoma" pitchFamily="34" charset="0"/>
        </a:defRPr>
      </a:lvl4pPr>
      <a:lvl5pPr algn="ctr" rtl="0" eaLnBrk="0" fontAlgn="base" hangingPunct="0">
        <a:lnSpc>
          <a:spcPct val="85000"/>
        </a:lnSpc>
        <a:spcBef>
          <a:spcPct val="15000"/>
        </a:spcBef>
        <a:spcAft>
          <a:spcPct val="15000"/>
        </a:spcAft>
        <a:defRPr sz="3600">
          <a:solidFill>
            <a:srgbClr val="7F0000"/>
          </a:solidFill>
          <a:latin typeface="Tahoma" pitchFamily="34" charset="0"/>
        </a:defRPr>
      </a:lvl5pPr>
      <a:lvl6pPr marL="457200" algn="ctr" rtl="0" fontAlgn="base">
        <a:lnSpc>
          <a:spcPct val="85000"/>
        </a:lnSpc>
        <a:spcBef>
          <a:spcPct val="15000"/>
        </a:spcBef>
        <a:spcAft>
          <a:spcPct val="15000"/>
        </a:spcAft>
        <a:defRPr sz="3000">
          <a:solidFill>
            <a:srgbClr val="DDDDDD"/>
          </a:solidFill>
          <a:latin typeface="Tahoma" pitchFamily="34" charset="0"/>
        </a:defRPr>
      </a:lvl6pPr>
      <a:lvl7pPr marL="914400" algn="ctr" rtl="0" fontAlgn="base">
        <a:lnSpc>
          <a:spcPct val="85000"/>
        </a:lnSpc>
        <a:spcBef>
          <a:spcPct val="15000"/>
        </a:spcBef>
        <a:spcAft>
          <a:spcPct val="15000"/>
        </a:spcAft>
        <a:defRPr sz="3000">
          <a:solidFill>
            <a:srgbClr val="DDDDDD"/>
          </a:solidFill>
          <a:latin typeface="Tahoma" pitchFamily="34" charset="0"/>
        </a:defRPr>
      </a:lvl7pPr>
      <a:lvl8pPr marL="1371600" algn="ctr" rtl="0" fontAlgn="base">
        <a:lnSpc>
          <a:spcPct val="85000"/>
        </a:lnSpc>
        <a:spcBef>
          <a:spcPct val="15000"/>
        </a:spcBef>
        <a:spcAft>
          <a:spcPct val="15000"/>
        </a:spcAft>
        <a:defRPr sz="3000">
          <a:solidFill>
            <a:srgbClr val="DDDDDD"/>
          </a:solidFill>
          <a:latin typeface="Tahoma" pitchFamily="34" charset="0"/>
        </a:defRPr>
      </a:lvl8pPr>
      <a:lvl9pPr marL="1828800" algn="ctr" rtl="0" fontAlgn="base">
        <a:lnSpc>
          <a:spcPct val="85000"/>
        </a:lnSpc>
        <a:spcBef>
          <a:spcPct val="15000"/>
        </a:spcBef>
        <a:spcAft>
          <a:spcPct val="15000"/>
        </a:spcAft>
        <a:defRPr sz="3000">
          <a:solidFill>
            <a:srgbClr val="DDDDDD"/>
          </a:solidFill>
          <a:latin typeface="Tahoma" pitchFamily="34" charset="0"/>
        </a:defRPr>
      </a:lvl9pPr>
    </p:titleStyle>
    <p:bodyStyle>
      <a:lvl1pPr marL="222250" indent="-222250" algn="l" rtl="0" eaLnBrk="0" fontAlgn="base" hangingPunct="0">
        <a:lnSpc>
          <a:spcPct val="85000"/>
        </a:lnSpc>
        <a:spcBef>
          <a:spcPct val="15000"/>
        </a:spcBef>
        <a:spcAft>
          <a:spcPct val="15000"/>
        </a:spcAft>
        <a:buClr>
          <a:srgbClr val="000000"/>
        </a:buClr>
        <a:buFont typeface="Wingdings" pitchFamily="2" charset="2"/>
        <a:buChar char="§"/>
        <a:tabLst>
          <a:tab pos="284163" algn="l"/>
          <a:tab pos="1085850" algn="l"/>
          <a:tab pos="1485900" algn="l"/>
        </a:tabLst>
        <a:defRPr sz="2600">
          <a:solidFill>
            <a:srgbClr val="333333"/>
          </a:solidFill>
          <a:latin typeface="+mn-lt"/>
          <a:ea typeface="+mn-ea"/>
          <a:cs typeface="+mn-cs"/>
        </a:defRPr>
      </a:lvl1pPr>
      <a:lvl2pPr marL="514350" indent="-17780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2pPr>
      <a:lvl3pPr marL="800100" indent="-17145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3pPr>
      <a:lvl4pPr marL="1143000" indent="-228600" algn="l" rtl="0" eaLnBrk="0" fontAlgn="base" hangingPunct="0">
        <a:lnSpc>
          <a:spcPct val="85000"/>
        </a:lnSpc>
        <a:spcBef>
          <a:spcPct val="15000"/>
        </a:spcBef>
        <a:spcAft>
          <a:spcPct val="15000"/>
        </a:spcAft>
        <a:buClr>
          <a:srgbClr val="333333"/>
        </a:buClr>
        <a:buSzPct val="55000"/>
        <a:buChar char="•"/>
        <a:tabLst>
          <a:tab pos="284163" algn="l"/>
          <a:tab pos="1085850" algn="l"/>
          <a:tab pos="1485900" algn="l"/>
        </a:tabLst>
        <a:defRPr sz="2400">
          <a:solidFill>
            <a:srgbClr val="333333"/>
          </a:solidFill>
          <a:latin typeface="+mn-lt"/>
        </a:defRPr>
      </a:lvl4pPr>
      <a:lvl5pPr marL="1428750" indent="-171450" algn="l" rtl="0" eaLnBrk="0" fontAlgn="base" hangingPunct="0">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5pPr>
      <a:lvl6pPr marL="18859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6pPr>
      <a:lvl7pPr marL="23431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7pPr>
      <a:lvl8pPr marL="28003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8pPr>
      <a:lvl9pPr marL="3257550" indent="-171450" algn="l" rtl="0" fontAlgn="base">
        <a:lnSpc>
          <a:spcPct val="85000"/>
        </a:lnSpc>
        <a:spcBef>
          <a:spcPct val="15000"/>
        </a:spcBef>
        <a:spcAft>
          <a:spcPct val="15000"/>
        </a:spcAft>
        <a:buClr>
          <a:srgbClr val="000000"/>
        </a:buClr>
        <a:buSzPct val="55000"/>
        <a:buChar char="•"/>
        <a:tabLst>
          <a:tab pos="284163" algn="l"/>
          <a:tab pos="1085850" algn="l"/>
          <a:tab pos="1485900" algn="l"/>
        </a:tabLst>
        <a:defRPr sz="2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0" y="76200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699" name="Rectangle 2"/>
          <p:cNvSpPr>
            <a:spLocks noGrp="1" noChangeArrowheads="1"/>
          </p:cNvSpPr>
          <p:nvPr>
            <p:ph type="title"/>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 name="Rectangle 4"/>
          <p:cNvSpPr>
            <a:spLocks noGrp="1" noChangeArrowheads="1"/>
          </p:cNvSpPr>
          <p:nvPr>
            <p:ph type="dt" sz="half" idx="2"/>
          </p:nvPr>
        </p:nvSpPr>
        <p:spPr bwMode="auto">
          <a:xfrm>
            <a:off x="0" y="66294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75000"/>
              </a:lnSpc>
              <a:spcBef>
                <a:spcPct val="20000"/>
              </a:spcBef>
              <a:spcAft>
                <a:spcPct val="15000"/>
              </a:spcAft>
              <a:buClr>
                <a:schemeClr val="tx1"/>
              </a:buClr>
              <a:buSzPct val="60000"/>
              <a:buFont typeface="Wingdings" pitchFamily="2" charset="2"/>
              <a:buNone/>
              <a:defRPr sz="1000" b="0">
                <a:latin typeface="Verdana" pitchFamily="34" charset="0"/>
                <a:cs typeface="+mn-cs"/>
              </a:defRPr>
            </a:lvl1pPr>
          </a:lstStyle>
          <a:p>
            <a:pPr>
              <a:defRPr/>
            </a:pPr>
            <a:endParaRPr lang="en-US"/>
          </a:p>
        </p:txBody>
      </p:sp>
      <p:sp>
        <p:nvSpPr>
          <p:cNvPr id="10" name="Rectangle 5"/>
          <p:cNvSpPr>
            <a:spLocks noGrp="1" noChangeArrowheads="1"/>
          </p:cNvSpPr>
          <p:nvPr>
            <p:ph type="ftr" sz="quarter" idx="3"/>
          </p:nvPr>
        </p:nvSpPr>
        <p:spPr bwMode="auto">
          <a:xfrm>
            <a:off x="3124200" y="66294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75000"/>
              </a:lnSpc>
              <a:spcBef>
                <a:spcPct val="20000"/>
              </a:spcBef>
              <a:spcAft>
                <a:spcPct val="15000"/>
              </a:spcAft>
              <a:buClr>
                <a:schemeClr val="tx1"/>
              </a:buClr>
              <a:buSzPct val="60000"/>
              <a:buFont typeface="Wingdings" pitchFamily="2" charset="2"/>
              <a:buNone/>
              <a:defRPr sz="1000" b="0">
                <a:latin typeface="Verdana" pitchFamily="34" charset="0"/>
                <a:cs typeface="+mn-cs"/>
              </a:defRPr>
            </a:lvl1pPr>
          </a:lstStyle>
          <a:p>
            <a:pPr>
              <a:defRPr/>
            </a:pPr>
            <a:endParaRPr lang="en-US"/>
          </a:p>
        </p:txBody>
      </p:sp>
      <p:sp>
        <p:nvSpPr>
          <p:cNvPr id="11" name="Rectangle 6"/>
          <p:cNvSpPr>
            <a:spLocks noGrp="1" noChangeArrowheads="1"/>
          </p:cNvSpPr>
          <p:nvPr>
            <p:ph type="sldNum" sz="quarter" idx="4"/>
          </p:nvPr>
        </p:nvSpPr>
        <p:spPr bwMode="auto">
          <a:xfrm>
            <a:off x="7239000" y="6629400"/>
            <a:ext cx="1905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75000"/>
              </a:lnSpc>
              <a:spcBef>
                <a:spcPct val="20000"/>
              </a:spcBef>
              <a:spcAft>
                <a:spcPct val="15000"/>
              </a:spcAft>
              <a:buClr>
                <a:schemeClr val="tx1"/>
              </a:buClr>
              <a:buSzPct val="60000"/>
              <a:buFont typeface="Wingdings" pitchFamily="2" charset="2"/>
              <a:buNone/>
              <a:defRPr sz="1000" b="0">
                <a:latin typeface="Verdana" pitchFamily="34" charset="0"/>
                <a:cs typeface="+mn-cs"/>
              </a:defRPr>
            </a:lvl1pPr>
          </a:lstStyle>
          <a:p>
            <a:pPr>
              <a:defRPr/>
            </a:pPr>
            <a:fld id="{3021B806-714E-4FB1-8429-D9423DEB17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0" r:id="rId2"/>
    <p:sldLayoutId id="2147483809" r:id="rId3"/>
    <p:sldLayoutId id="2147483808" r:id="rId4"/>
    <p:sldLayoutId id="2147483807" r:id="rId5"/>
    <p:sldLayoutId id="2147483806" r:id="rId6"/>
    <p:sldLayoutId id="2147483805" r:id="rId7"/>
    <p:sldLayoutId id="2147483804" r:id="rId8"/>
    <p:sldLayoutId id="2147483803" r:id="rId9"/>
    <p:sldLayoutId id="2147483802" r:id="rId10"/>
    <p:sldLayoutId id="2147483801" r:id="rId11"/>
  </p:sldLayoutIdLst>
  <p:transition>
    <p:fade thruBlk="1"/>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cs typeface="Arial" charset="0"/>
        </a:defRPr>
      </a:lvl2pPr>
      <a:lvl3pPr algn="ctr" rtl="0" eaLnBrk="0" fontAlgn="base" hangingPunct="0">
        <a:spcBef>
          <a:spcPct val="0"/>
        </a:spcBef>
        <a:spcAft>
          <a:spcPct val="0"/>
        </a:spcAft>
        <a:defRPr sz="4000" b="1">
          <a:solidFill>
            <a:schemeClr val="tx2"/>
          </a:solidFill>
          <a:latin typeface="Calibri" pitchFamily="34" charset="0"/>
          <a:cs typeface="Arial" charset="0"/>
        </a:defRPr>
      </a:lvl3pPr>
      <a:lvl4pPr algn="ctr" rtl="0" eaLnBrk="0" fontAlgn="base" hangingPunct="0">
        <a:spcBef>
          <a:spcPct val="0"/>
        </a:spcBef>
        <a:spcAft>
          <a:spcPct val="0"/>
        </a:spcAft>
        <a:defRPr sz="4000" b="1">
          <a:solidFill>
            <a:schemeClr val="tx2"/>
          </a:solidFill>
          <a:latin typeface="Calibri" pitchFamily="34" charset="0"/>
          <a:cs typeface="Arial" charset="0"/>
        </a:defRPr>
      </a:lvl4pPr>
      <a:lvl5pPr algn="ctr" rtl="0" eaLnBrk="0" fontAlgn="base" hangingPunct="0">
        <a:spcBef>
          <a:spcPct val="0"/>
        </a:spcBef>
        <a:spcAft>
          <a:spcPct val="0"/>
        </a:spcAft>
        <a:defRPr sz="4000" b="1">
          <a:solidFill>
            <a:schemeClr val="tx2"/>
          </a:solidFill>
          <a:latin typeface="Calibri" pitchFamily="34" charset="0"/>
          <a:cs typeface="Arial" charset="0"/>
        </a:defRPr>
      </a:lvl5pPr>
      <a:lvl6pPr marL="457200" algn="ctr" rtl="0" fontAlgn="base">
        <a:spcBef>
          <a:spcPct val="0"/>
        </a:spcBef>
        <a:spcAft>
          <a:spcPct val="0"/>
        </a:spcAft>
        <a:defRPr sz="4000" b="1">
          <a:solidFill>
            <a:schemeClr val="tx2"/>
          </a:solidFill>
          <a:latin typeface="Calibri" pitchFamily="34" charset="0"/>
          <a:cs typeface="Arial" charset="0"/>
        </a:defRPr>
      </a:lvl6pPr>
      <a:lvl7pPr marL="914400" algn="ctr" rtl="0" fontAlgn="base">
        <a:spcBef>
          <a:spcPct val="0"/>
        </a:spcBef>
        <a:spcAft>
          <a:spcPct val="0"/>
        </a:spcAft>
        <a:defRPr sz="4000" b="1">
          <a:solidFill>
            <a:schemeClr val="tx2"/>
          </a:solidFill>
          <a:latin typeface="Calibri" pitchFamily="34" charset="0"/>
          <a:cs typeface="Arial" charset="0"/>
        </a:defRPr>
      </a:lvl7pPr>
      <a:lvl8pPr marL="1371600" algn="ctr" rtl="0" fontAlgn="base">
        <a:spcBef>
          <a:spcPct val="0"/>
        </a:spcBef>
        <a:spcAft>
          <a:spcPct val="0"/>
        </a:spcAft>
        <a:defRPr sz="4000" b="1">
          <a:solidFill>
            <a:schemeClr val="tx2"/>
          </a:solidFill>
          <a:latin typeface="Calibri" pitchFamily="34" charset="0"/>
          <a:cs typeface="Arial" charset="0"/>
        </a:defRPr>
      </a:lvl8pPr>
      <a:lvl9pPr marL="1828800" algn="ctr" rtl="0" fontAlgn="base">
        <a:spcBef>
          <a:spcPct val="0"/>
        </a:spcBef>
        <a:spcAft>
          <a:spcPct val="0"/>
        </a:spcAft>
        <a:defRPr sz="4000" b="1">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i="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i="1">
          <a:solidFill>
            <a:schemeClr val="tx2"/>
          </a:solidFill>
          <a:latin typeface="+mn-lt"/>
          <a:cs typeface="+mn-cs"/>
        </a:defRPr>
      </a:lvl2pPr>
      <a:lvl3pPr marL="1143000" indent="-228600" algn="l" rtl="0" eaLnBrk="0" fontAlgn="base" hangingPunct="0">
        <a:spcBef>
          <a:spcPct val="20000"/>
        </a:spcBef>
        <a:spcAft>
          <a:spcPct val="0"/>
        </a:spcAft>
        <a:buChar char="•"/>
        <a:defRPr sz="2400" i="1">
          <a:solidFill>
            <a:schemeClr val="tx2"/>
          </a:solidFill>
          <a:latin typeface="+mn-lt"/>
          <a:cs typeface="+mn-cs"/>
        </a:defRPr>
      </a:lvl3pPr>
      <a:lvl4pPr marL="1600200" indent="-228600" algn="l" rtl="0" eaLnBrk="0" fontAlgn="base" hangingPunct="0">
        <a:spcBef>
          <a:spcPct val="20000"/>
        </a:spcBef>
        <a:spcAft>
          <a:spcPct val="0"/>
        </a:spcAft>
        <a:buChar char="•"/>
        <a:defRPr sz="2000" i="1">
          <a:solidFill>
            <a:schemeClr val="tx2"/>
          </a:solidFill>
          <a:latin typeface="+mn-lt"/>
          <a:cs typeface="+mn-cs"/>
        </a:defRPr>
      </a:lvl4pPr>
      <a:lvl5pPr marL="2057400" indent="-228600" algn="l" rtl="0" eaLnBrk="0" fontAlgn="base" hangingPunct="0">
        <a:spcBef>
          <a:spcPct val="20000"/>
        </a:spcBef>
        <a:spcAft>
          <a:spcPct val="0"/>
        </a:spcAft>
        <a:buChar char="•"/>
        <a:defRPr sz="2000" i="1">
          <a:solidFill>
            <a:schemeClr val="tx2"/>
          </a:solidFill>
          <a:latin typeface="+mn-lt"/>
          <a:cs typeface="+mn-cs"/>
        </a:defRPr>
      </a:lvl5pPr>
      <a:lvl6pPr marL="2514600" indent="-228600" algn="l" rtl="0" fontAlgn="base">
        <a:spcBef>
          <a:spcPct val="20000"/>
        </a:spcBef>
        <a:spcAft>
          <a:spcPct val="0"/>
        </a:spcAft>
        <a:buChar char="•"/>
        <a:defRPr sz="2000" i="1">
          <a:solidFill>
            <a:schemeClr val="tx2"/>
          </a:solidFill>
          <a:latin typeface="+mn-lt"/>
          <a:cs typeface="+mn-cs"/>
        </a:defRPr>
      </a:lvl6pPr>
      <a:lvl7pPr marL="2971800" indent="-228600" algn="l" rtl="0" fontAlgn="base">
        <a:spcBef>
          <a:spcPct val="20000"/>
        </a:spcBef>
        <a:spcAft>
          <a:spcPct val="0"/>
        </a:spcAft>
        <a:buChar char="•"/>
        <a:defRPr sz="2000" i="1">
          <a:solidFill>
            <a:schemeClr val="tx2"/>
          </a:solidFill>
          <a:latin typeface="+mn-lt"/>
          <a:cs typeface="+mn-cs"/>
        </a:defRPr>
      </a:lvl7pPr>
      <a:lvl8pPr marL="3429000" indent="-228600" algn="l" rtl="0" fontAlgn="base">
        <a:spcBef>
          <a:spcPct val="20000"/>
        </a:spcBef>
        <a:spcAft>
          <a:spcPct val="0"/>
        </a:spcAft>
        <a:buChar char="•"/>
        <a:defRPr sz="2000" i="1">
          <a:solidFill>
            <a:schemeClr val="tx2"/>
          </a:solidFill>
          <a:latin typeface="+mn-lt"/>
          <a:cs typeface="+mn-cs"/>
        </a:defRPr>
      </a:lvl8pPr>
      <a:lvl9pPr marL="3886200" indent="-228600" algn="l" rtl="0" fontAlgn="base">
        <a:spcBef>
          <a:spcPct val="20000"/>
        </a:spcBef>
        <a:spcAft>
          <a:spcPct val="0"/>
        </a:spcAft>
        <a:buChar char="•"/>
        <a:defRPr sz="2000" i="1">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8.emf"/><Relationship Id="rId11" Type="http://schemas.openxmlformats.org/officeDocument/2006/relationships/image" Target="../media/image16.png"/><Relationship Id="rId5" Type="http://schemas.openxmlformats.org/officeDocument/2006/relationships/image" Target="../media/image22.png"/><Relationship Id="rId10"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8.emf"/><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www.intomobile.com/wp-content/uploads/2008/07/gartner_logo.gif&amp;imgrefurl=http://www.intomobile.com/2008/07/06/gartner-indias-mobile-services-market-to-surpass-37-billion-by-2012.html&amp;h=56&amp;w=192&amp;sz=4&amp;hl=en&amp;start=1&amp;usg=__5Wj2O0kf0n-WNpxB8RRWBFz_5sY=&amp;tbnid=CleTv8x2B71TIM:&amp;tbnh=30&amp;tbnw=103&amp;prev=/images?q=gartner+logo&amp;gbv=2&amp;hl=en"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hyperlink" Target="http://www.pund-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5"/>
          <p:cNvSpPr>
            <a:spLocks noChangeArrowheads="1"/>
          </p:cNvSpPr>
          <p:nvPr/>
        </p:nvSpPr>
        <p:spPr bwMode="auto">
          <a:xfrm>
            <a:off x="4427538" y="4197350"/>
            <a:ext cx="184150" cy="849313"/>
          </a:xfrm>
          <a:prstGeom prst="roundRect">
            <a:avLst>
              <a:gd name="adj" fmla="val 861"/>
            </a:avLst>
          </a:prstGeom>
          <a:noFill/>
          <a:ln w="9525">
            <a:noFill/>
            <a:round/>
            <a:headEnd/>
            <a:tailEnd/>
          </a:ln>
        </p:spPr>
        <p:txBody>
          <a:bodyPr wrap="none" lIns="90000" tIns="46800" rIns="90000" bIns="46800">
            <a:spAutoFit/>
          </a:bodyPr>
          <a:lstStyle/>
          <a:p>
            <a:pPr algn="ctr">
              <a:lnSpc>
                <a:spcPct val="101000"/>
              </a:lnSpc>
              <a:spcBef>
                <a:spcPts val="700"/>
              </a:spcBef>
              <a:buClr>
                <a:schemeClr val="tx1"/>
              </a:buClr>
              <a:buSzPct val="6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FFFF"/>
              </a:solidFill>
              <a:latin typeface="Tahoma" pitchFamily="34" charset="0"/>
            </a:endParaRPr>
          </a:p>
          <a:p>
            <a:pPr algn="ctr">
              <a:lnSpc>
                <a:spcPct val="101000"/>
              </a:lnSpc>
              <a:spcBef>
                <a:spcPts val="700"/>
              </a:spcBef>
              <a:buClr>
                <a:schemeClr val="tx1"/>
              </a:buClr>
              <a:buSzPct val="60000"/>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FFFFFF"/>
              </a:solidFill>
              <a:latin typeface="Tahoma" pitchFamily="34" charset="0"/>
            </a:endParaRPr>
          </a:p>
        </p:txBody>
      </p:sp>
      <p:sp>
        <p:nvSpPr>
          <p:cNvPr id="36867" name="Title 4"/>
          <p:cNvSpPr>
            <a:spLocks noGrp="1"/>
          </p:cNvSpPr>
          <p:nvPr>
            <p:ph type="ctrTitle"/>
          </p:nvPr>
        </p:nvSpPr>
        <p:spPr>
          <a:xfrm>
            <a:off x="560388" y="2127250"/>
            <a:ext cx="6396037" cy="1470025"/>
          </a:xfrm>
        </p:spPr>
        <p:txBody>
          <a:bodyPr/>
          <a:lstStyle/>
          <a:p>
            <a:pPr eaLnBrk="1" hangingPunct="1">
              <a:defRPr/>
            </a:pPr>
            <a:r>
              <a:rPr lang="en-US" dirty="0">
                <a:cs typeface="Arial" charset="0"/>
              </a:rPr>
              <a:t/>
            </a:r>
            <a:br>
              <a:rPr lang="en-US" dirty="0">
                <a:cs typeface="Arial" charset="0"/>
              </a:rPr>
            </a:br>
            <a:r>
              <a:rPr lang="en-US" dirty="0">
                <a:cs typeface="Arial" charset="0"/>
              </a:rPr>
              <a:t>Virtualization and Storage</a:t>
            </a:r>
            <a:br>
              <a:rPr lang="en-US" dirty="0">
                <a:cs typeface="Arial" charset="0"/>
              </a:rPr>
            </a:br>
            <a:r>
              <a:rPr lang="en-US" dirty="0">
                <a:cs typeface="Arial" charset="0"/>
              </a:rPr>
              <a:t/>
            </a:r>
            <a:br>
              <a:rPr lang="en-US" dirty="0">
                <a:cs typeface="Arial" charset="0"/>
              </a:rPr>
            </a:br>
            <a:r>
              <a:rPr lang="en-US" dirty="0">
                <a:cs typeface="Arial" charset="0"/>
              </a:rPr>
              <a:t>‘Do More with Less’</a:t>
            </a:r>
            <a:endParaRPr lang="en-US" dirty="0"/>
          </a:p>
        </p:txBody>
      </p:sp>
      <p:sp>
        <p:nvSpPr>
          <p:cNvPr id="8" name="Subtitle 7"/>
          <p:cNvSpPr>
            <a:spLocks noGrp="1"/>
          </p:cNvSpPr>
          <p:nvPr>
            <p:ph type="subTitle" idx="1"/>
          </p:nvPr>
        </p:nvSpPr>
        <p:spPr>
          <a:xfrm>
            <a:off x="560388" y="5741988"/>
            <a:ext cx="6400800" cy="657225"/>
          </a:xfrm>
        </p:spPr>
        <p:txBody>
          <a:bodyPr/>
          <a:lstStyle/>
          <a:p>
            <a:pPr>
              <a:defRPr/>
            </a:pPr>
            <a:r>
              <a:rPr lang="en-US" sz="1400" dirty="0"/>
              <a:t>November 2008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5"/>
          <p:cNvSpPr>
            <a:spLocks noGrp="1"/>
          </p:cNvSpPr>
          <p:nvPr>
            <p:ph type="title"/>
          </p:nvPr>
        </p:nvSpPr>
        <p:spPr>
          <a:xfrm>
            <a:off x="342900" y="230188"/>
            <a:ext cx="8458200" cy="619125"/>
          </a:xfrm>
        </p:spPr>
        <p:txBody>
          <a:bodyPr/>
          <a:lstStyle/>
          <a:p>
            <a:r>
              <a:rPr lang="en-US" sz="3200" smtClean="0"/>
              <a:t>Business Continuity   </a:t>
            </a:r>
            <a:br>
              <a:rPr lang="en-US" sz="3200" smtClean="0"/>
            </a:br>
            <a:r>
              <a:rPr lang="en-US" sz="3000" i="1" smtClean="0"/>
              <a:t>DataCore does high-availability better…</a:t>
            </a:r>
            <a:r>
              <a:rPr lang="en-US" sz="3200" smtClean="0"/>
              <a:t> </a:t>
            </a:r>
          </a:p>
        </p:txBody>
      </p:sp>
      <p:sp>
        <p:nvSpPr>
          <p:cNvPr id="60418" name="Content Placeholder 6"/>
          <p:cNvSpPr>
            <a:spLocks noGrp="1"/>
          </p:cNvSpPr>
          <p:nvPr>
            <p:ph idx="1"/>
          </p:nvPr>
        </p:nvSpPr>
        <p:spPr>
          <a:xfrm>
            <a:off x="358775" y="1285875"/>
            <a:ext cx="8426450" cy="4440238"/>
          </a:xfrm>
        </p:spPr>
        <p:txBody>
          <a:bodyPr/>
          <a:lstStyle/>
          <a:p>
            <a:pPr>
              <a:buFont typeface="Wingdings" pitchFamily="2" charset="2"/>
              <a:buNone/>
            </a:pPr>
            <a:r>
              <a:rPr lang="en-US" sz="2400" b="1" smtClean="0"/>
              <a:t>	Sweet Spot – ‘High-Availability SAN for SMB’</a:t>
            </a:r>
          </a:p>
          <a:p>
            <a:pPr>
              <a:buFont typeface="Wingdings" pitchFamily="2" charset="2"/>
              <a:buNone/>
            </a:pPr>
            <a:r>
              <a:rPr lang="en-US" sz="2400" i="1" smtClean="0"/>
              <a:t>  “DataCore does high-availability better… making   	business continuity and disaster recovery solutions 	practical"</a:t>
            </a:r>
            <a:r>
              <a:rPr lang="en-US" smtClean="0"/>
              <a:t> </a:t>
            </a:r>
          </a:p>
          <a:p>
            <a:pPr>
              <a:buFont typeface="Wingdings" pitchFamily="2" charset="2"/>
              <a:buNone/>
            </a:pPr>
            <a:endParaRPr lang="en-US" sz="1400" smtClean="0"/>
          </a:p>
          <a:p>
            <a:pPr lvl="1"/>
            <a:r>
              <a:rPr lang="en-US" smtClean="0"/>
              <a:t>Simple </a:t>
            </a:r>
            <a:r>
              <a:rPr lang="en-US" smtClean="0">
                <a:solidFill>
                  <a:schemeClr val="tx2"/>
                </a:solidFill>
              </a:rPr>
              <a:t>Fail-safe SAN data protection</a:t>
            </a:r>
            <a:r>
              <a:rPr lang="en-US" smtClean="0"/>
              <a:t> </a:t>
            </a:r>
          </a:p>
          <a:p>
            <a:pPr lvl="1"/>
            <a:r>
              <a:rPr lang="en-US" smtClean="0"/>
              <a:t>Unique </a:t>
            </a:r>
            <a:r>
              <a:rPr lang="en-US" smtClean="0">
                <a:solidFill>
                  <a:schemeClr val="tx2"/>
                </a:solidFill>
              </a:rPr>
              <a:t>Automatic Failover and Failback</a:t>
            </a:r>
          </a:p>
          <a:p>
            <a:pPr lvl="1"/>
            <a:r>
              <a:rPr lang="en-US" smtClean="0">
                <a:solidFill>
                  <a:schemeClr val="tx2"/>
                </a:solidFill>
              </a:rPr>
              <a:t>Priced right</a:t>
            </a:r>
            <a:r>
              <a:rPr lang="en-US" smtClean="0"/>
              <a:t> for Small and Mid-size Business</a:t>
            </a:r>
          </a:p>
          <a:p>
            <a:pPr marL="1143000" lvl="2" indent="-228600"/>
            <a:r>
              <a:rPr lang="en-US" smtClean="0">
                <a:solidFill>
                  <a:schemeClr val="tx2"/>
                </a:solidFill>
              </a:rPr>
              <a:t>Full-featured </a:t>
            </a:r>
            <a:r>
              <a:rPr lang="en-US" smtClean="0"/>
              <a:t>HA SAN software from $10,000</a:t>
            </a:r>
          </a:p>
          <a:p>
            <a:pPr lvl="1"/>
            <a:r>
              <a:rPr lang="en-US" smtClean="0">
                <a:solidFill>
                  <a:schemeClr val="tx2"/>
                </a:solidFill>
              </a:rPr>
              <a:t>No-penalty upgradability</a:t>
            </a:r>
            <a:r>
              <a:rPr lang="en-US" smtClean="0"/>
              <a:t> and “future proofed” growth path</a:t>
            </a:r>
          </a:p>
          <a:p>
            <a:pPr lvl="1">
              <a:buFontTx/>
              <a:buNone/>
            </a:pPr>
            <a:endParaRPr lang="en-US" smtClean="0"/>
          </a:p>
          <a:p>
            <a:pPr lvl="1"/>
            <a:endParaRPr lang="en-US" smtClean="0"/>
          </a:p>
        </p:txBody>
      </p:sp>
      <p:sp>
        <p:nvSpPr>
          <p:cNvPr id="5" name="Slide Number Placeholder 4"/>
          <p:cNvSpPr>
            <a:spLocks noGrp="1"/>
          </p:cNvSpPr>
          <p:nvPr>
            <p:ph type="sldNum" sz="quarter" idx="10"/>
          </p:nvPr>
        </p:nvSpPr>
        <p:spPr/>
        <p:txBody>
          <a:bodyPr/>
          <a:lstStyle/>
          <a:p>
            <a:pPr>
              <a:defRPr/>
            </a:pPr>
            <a:fld id="{F71B0407-729C-4ED4-A5A4-71F128DA9D27}" type="slidenum">
              <a:rPr lang="en-US" smtClean="0"/>
              <a:pPr>
                <a:defRPr/>
              </a:pPr>
              <a:t>10</a:t>
            </a:fld>
            <a:endParaRPr lang="en-US" dirty="0"/>
          </a:p>
        </p:txBody>
      </p:sp>
      <p:pic>
        <p:nvPicPr>
          <p:cNvPr id="60420" name="Picture 2" descr="http://www.escapefromcubiclenation.com/photos/uncategorized/sweet_spot.jpg"/>
          <p:cNvPicPr>
            <a:picLocks noChangeAspect="1" noChangeArrowheads="1"/>
          </p:cNvPicPr>
          <p:nvPr/>
        </p:nvPicPr>
        <p:blipFill>
          <a:blip r:embed="rId3"/>
          <a:srcRect/>
          <a:stretch>
            <a:fillRect/>
          </a:stretch>
        </p:blipFill>
        <p:spPr bwMode="auto">
          <a:xfrm>
            <a:off x="7273925" y="2716213"/>
            <a:ext cx="1350963" cy="1012825"/>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Magnetic Disk 33"/>
          <p:cNvSpPr/>
          <p:nvPr/>
        </p:nvSpPr>
        <p:spPr bwMode="auto">
          <a:xfrm>
            <a:off x="2814638" y="4181475"/>
            <a:ext cx="560387" cy="754063"/>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5" name="Flowchart: Magnetic Disk 34"/>
          <p:cNvSpPr/>
          <p:nvPr/>
        </p:nvSpPr>
        <p:spPr bwMode="auto">
          <a:xfrm>
            <a:off x="3725863" y="3729038"/>
            <a:ext cx="560387" cy="754062"/>
          </a:xfrm>
          <a:prstGeom prst="flowChartMagneticDisk">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6" name="Flowchart: Magnetic Disk 35"/>
          <p:cNvSpPr/>
          <p:nvPr/>
        </p:nvSpPr>
        <p:spPr bwMode="auto">
          <a:xfrm>
            <a:off x="4638675" y="3276600"/>
            <a:ext cx="560388" cy="754063"/>
          </a:xfrm>
          <a:prstGeom prst="flowChartMagneticDisk">
            <a:avLst/>
          </a:prstGeom>
          <a:gradFill flip="none" rotWithShape="1">
            <a:gsLst>
              <a:gs pos="0">
                <a:schemeClr val="bg1">
                  <a:lumMod val="10000"/>
                  <a:lumOff val="90000"/>
                  <a:shade val="30000"/>
                  <a:satMod val="115000"/>
                </a:schemeClr>
              </a:gs>
              <a:gs pos="50000">
                <a:schemeClr val="bg1">
                  <a:lumMod val="10000"/>
                  <a:lumOff val="90000"/>
                  <a:shade val="67500"/>
                  <a:satMod val="115000"/>
                </a:schemeClr>
              </a:gs>
              <a:gs pos="100000">
                <a:schemeClr val="bg1">
                  <a:lumMod val="10000"/>
                  <a:lumOff val="9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7" name="Flowchart: Magnetic Disk 36"/>
          <p:cNvSpPr/>
          <p:nvPr/>
        </p:nvSpPr>
        <p:spPr bwMode="auto">
          <a:xfrm>
            <a:off x="5551488" y="2822575"/>
            <a:ext cx="560387" cy="754063"/>
          </a:xfrm>
          <a:prstGeom prst="flowChartMagneticDisk">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3" name="Flowchart: Magnetic Disk 32"/>
          <p:cNvSpPr/>
          <p:nvPr/>
        </p:nvSpPr>
        <p:spPr bwMode="auto">
          <a:xfrm>
            <a:off x="1901825" y="4711700"/>
            <a:ext cx="560388" cy="754063"/>
          </a:xfrm>
          <a:prstGeom prst="flowChartMagneticDisk">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62470" name="Title 5"/>
          <p:cNvSpPr>
            <a:spLocks noGrp="1"/>
          </p:cNvSpPr>
          <p:nvPr>
            <p:ph type="title" idx="4294967295"/>
          </p:nvPr>
        </p:nvSpPr>
        <p:spPr/>
        <p:txBody>
          <a:bodyPr/>
          <a:lstStyle/>
          <a:p>
            <a:r>
              <a:rPr lang="en-US" sz="2800" b="1" smtClean="0"/>
              <a:t>Before Server Virtualization:</a:t>
            </a:r>
            <a:r>
              <a:rPr lang="en-US" sz="2800" smtClean="0"/>
              <a:t> Physical Isolation</a:t>
            </a:r>
          </a:p>
        </p:txBody>
      </p:sp>
      <p:pic>
        <p:nvPicPr>
          <p:cNvPr id="62471" name="Picture 3" descr="\\datacore\MKTG\MKTG Graphics &amp; Materials\Graphics Library\Graphs &amp; Diagrams\GIF diagrams\application-server.gif"/>
          <p:cNvPicPr>
            <a:picLocks noChangeAspect="1" noChangeArrowheads="1"/>
          </p:cNvPicPr>
          <p:nvPr/>
        </p:nvPicPr>
        <p:blipFill>
          <a:blip r:embed="rId3">
            <a:lum bright="-36000"/>
          </a:blip>
          <a:srcRect/>
          <a:stretch>
            <a:fillRect/>
          </a:stretch>
        </p:blipFill>
        <p:spPr bwMode="auto">
          <a:xfrm>
            <a:off x="1263650" y="3744913"/>
            <a:ext cx="847725" cy="1514475"/>
          </a:xfrm>
          <a:prstGeom prst="rect">
            <a:avLst/>
          </a:prstGeom>
          <a:noFill/>
          <a:ln w="9525">
            <a:noFill/>
            <a:miter lim="800000"/>
            <a:headEnd/>
            <a:tailEnd/>
          </a:ln>
        </p:spPr>
      </p:pic>
      <p:pic>
        <p:nvPicPr>
          <p:cNvPr id="20487"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2201865" y="3271956"/>
            <a:ext cx="847725" cy="1514475"/>
          </a:xfrm>
          <a:prstGeom prst="rect">
            <a:avLst/>
          </a:prstGeom>
          <a:noFill/>
          <a:ln w="9525">
            <a:noFill/>
            <a:miter lim="800000"/>
            <a:headEnd/>
            <a:tailEnd/>
          </a:ln>
        </p:spPr>
      </p:pic>
      <p:pic>
        <p:nvPicPr>
          <p:cNvPr id="20488" name="Picture 3" descr="\\datacore\MKTG\MKTG Graphics &amp; Materials\Graphics Library\Graphs &amp; Diagrams\GIF diagrams\application-server.gif"/>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3140077" y="2798881"/>
            <a:ext cx="847725" cy="1514475"/>
          </a:xfrm>
          <a:prstGeom prst="rect">
            <a:avLst/>
          </a:prstGeom>
          <a:noFill/>
          <a:ln w="9525">
            <a:noFill/>
            <a:miter lim="800000"/>
            <a:headEnd/>
            <a:tailEnd/>
          </a:ln>
        </p:spPr>
      </p:pic>
      <p:pic>
        <p:nvPicPr>
          <p:cNvPr id="20489"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4079877" y="2325805"/>
            <a:ext cx="847725" cy="1514475"/>
          </a:xfrm>
          <a:prstGeom prst="rect">
            <a:avLst/>
          </a:prstGeom>
          <a:noFill/>
          <a:ln w="9525">
            <a:noFill/>
            <a:miter lim="800000"/>
            <a:headEnd/>
            <a:tailEnd/>
          </a:ln>
        </p:spPr>
      </p:pic>
      <p:pic>
        <p:nvPicPr>
          <p:cNvPr id="20490"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5018090" y="1852731"/>
            <a:ext cx="847725" cy="1514475"/>
          </a:xfrm>
          <a:prstGeom prst="rect">
            <a:avLst/>
          </a:prstGeom>
          <a:noFill/>
          <a:ln w="9525">
            <a:noFill/>
            <a:miter lim="800000"/>
            <a:headEnd/>
            <a:tailEnd/>
          </a:ln>
        </p:spPr>
      </p:pic>
      <p:sp>
        <p:nvSpPr>
          <p:cNvPr id="62476" name="TextBox 64"/>
          <p:cNvSpPr txBox="1">
            <a:spLocks noChangeArrowheads="1"/>
          </p:cNvSpPr>
          <p:nvPr/>
        </p:nvSpPr>
        <p:spPr bwMode="auto">
          <a:xfrm>
            <a:off x="1987550" y="5499100"/>
            <a:ext cx="1243013" cy="368300"/>
          </a:xfrm>
          <a:prstGeom prst="rect">
            <a:avLst/>
          </a:prstGeom>
          <a:noFill/>
          <a:ln w="9525">
            <a:noFill/>
            <a:miter lim="800000"/>
            <a:headEnd/>
            <a:tailEnd/>
          </a:ln>
        </p:spPr>
        <p:txBody>
          <a:bodyPr wrap="none">
            <a:spAutoFit/>
          </a:bodyPr>
          <a:lstStyle/>
          <a:p>
            <a:r>
              <a:rPr lang="en-US" b="0"/>
              <a:t>~30 Users</a:t>
            </a:r>
          </a:p>
        </p:txBody>
      </p:sp>
      <p:sp>
        <p:nvSpPr>
          <p:cNvPr id="62477" name="TextBox 65"/>
          <p:cNvSpPr txBox="1">
            <a:spLocks noChangeArrowheads="1"/>
          </p:cNvSpPr>
          <p:nvPr/>
        </p:nvSpPr>
        <p:spPr bwMode="auto">
          <a:xfrm>
            <a:off x="3028950" y="5041900"/>
            <a:ext cx="1243013" cy="368300"/>
          </a:xfrm>
          <a:prstGeom prst="rect">
            <a:avLst/>
          </a:prstGeom>
          <a:noFill/>
          <a:ln w="9525">
            <a:noFill/>
            <a:miter lim="800000"/>
            <a:headEnd/>
            <a:tailEnd/>
          </a:ln>
        </p:spPr>
        <p:txBody>
          <a:bodyPr wrap="none">
            <a:spAutoFit/>
          </a:bodyPr>
          <a:lstStyle/>
          <a:p>
            <a:r>
              <a:rPr lang="en-US" b="0"/>
              <a:t>~35 Users</a:t>
            </a:r>
          </a:p>
        </p:txBody>
      </p:sp>
      <p:sp>
        <p:nvSpPr>
          <p:cNvPr id="62478" name="TextBox 66"/>
          <p:cNvSpPr txBox="1">
            <a:spLocks noChangeArrowheads="1"/>
          </p:cNvSpPr>
          <p:nvPr/>
        </p:nvSpPr>
        <p:spPr bwMode="auto">
          <a:xfrm>
            <a:off x="4071938" y="4584700"/>
            <a:ext cx="1243012" cy="368300"/>
          </a:xfrm>
          <a:prstGeom prst="rect">
            <a:avLst/>
          </a:prstGeom>
          <a:noFill/>
          <a:ln w="9525">
            <a:noFill/>
            <a:miter lim="800000"/>
            <a:headEnd/>
            <a:tailEnd/>
          </a:ln>
        </p:spPr>
        <p:txBody>
          <a:bodyPr wrap="none">
            <a:spAutoFit/>
          </a:bodyPr>
          <a:lstStyle/>
          <a:p>
            <a:r>
              <a:rPr lang="en-US" b="0"/>
              <a:t>~20 Users</a:t>
            </a:r>
          </a:p>
        </p:txBody>
      </p:sp>
      <p:sp>
        <p:nvSpPr>
          <p:cNvPr id="62479" name="TextBox 67"/>
          <p:cNvSpPr txBox="1">
            <a:spLocks noChangeArrowheads="1"/>
          </p:cNvSpPr>
          <p:nvPr/>
        </p:nvSpPr>
        <p:spPr bwMode="auto">
          <a:xfrm>
            <a:off x="5114925" y="4127500"/>
            <a:ext cx="1243013" cy="368300"/>
          </a:xfrm>
          <a:prstGeom prst="rect">
            <a:avLst/>
          </a:prstGeom>
          <a:noFill/>
          <a:ln w="9525">
            <a:noFill/>
            <a:miter lim="800000"/>
            <a:headEnd/>
            <a:tailEnd/>
          </a:ln>
        </p:spPr>
        <p:txBody>
          <a:bodyPr wrap="none">
            <a:spAutoFit/>
          </a:bodyPr>
          <a:lstStyle/>
          <a:p>
            <a:r>
              <a:rPr lang="en-US" b="0"/>
              <a:t>~30 Users</a:t>
            </a:r>
          </a:p>
        </p:txBody>
      </p:sp>
      <p:sp>
        <p:nvSpPr>
          <p:cNvPr id="62480" name="TextBox 68"/>
          <p:cNvSpPr txBox="1">
            <a:spLocks noChangeArrowheads="1"/>
          </p:cNvSpPr>
          <p:nvPr/>
        </p:nvSpPr>
        <p:spPr bwMode="auto">
          <a:xfrm>
            <a:off x="6156325" y="3670300"/>
            <a:ext cx="1243013" cy="368300"/>
          </a:xfrm>
          <a:prstGeom prst="rect">
            <a:avLst/>
          </a:prstGeom>
          <a:noFill/>
          <a:ln w="9525">
            <a:noFill/>
            <a:miter lim="800000"/>
            <a:headEnd/>
            <a:tailEnd/>
          </a:ln>
        </p:spPr>
        <p:txBody>
          <a:bodyPr wrap="none">
            <a:spAutoFit/>
          </a:bodyPr>
          <a:lstStyle/>
          <a:p>
            <a:r>
              <a:rPr lang="en-US" b="0"/>
              <a:t>~15 Users</a:t>
            </a:r>
          </a:p>
        </p:txBody>
      </p:sp>
      <p:sp>
        <p:nvSpPr>
          <p:cNvPr id="70" name="Content Placeholder 97"/>
          <p:cNvSpPr txBox="1">
            <a:spLocks/>
          </p:cNvSpPr>
          <p:nvPr/>
        </p:nvSpPr>
        <p:spPr>
          <a:xfrm>
            <a:off x="5084763" y="4979988"/>
            <a:ext cx="3413125" cy="742950"/>
          </a:xfrm>
          <a:prstGeom prst="rect">
            <a:avLst/>
          </a:prstGeom>
        </p:spPr>
        <p:txBody>
          <a:bodyPr/>
          <a:lstStyle/>
          <a:p>
            <a:pPr marL="222250" indent="-222250" eaLnBrk="0" hangingPunct="0">
              <a:lnSpc>
                <a:spcPct val="85000"/>
              </a:lnSpc>
              <a:spcBef>
                <a:spcPct val="15000"/>
              </a:spcBef>
              <a:spcAft>
                <a:spcPct val="15000"/>
              </a:spcAft>
              <a:buClr>
                <a:srgbClr val="000000"/>
              </a:buClr>
              <a:buFont typeface="Wingdings" pitchFamily="2" charset="2"/>
              <a:buChar char="§"/>
              <a:tabLst>
                <a:tab pos="284163" algn="l"/>
                <a:tab pos="1085850" algn="l"/>
                <a:tab pos="1485900" algn="l"/>
              </a:tabLst>
              <a:defRPr/>
            </a:pPr>
            <a:r>
              <a:rPr lang="en-US" sz="2000" b="0" kern="0" dirty="0">
                <a:solidFill>
                  <a:srgbClr val="333333"/>
                </a:solidFill>
                <a:latin typeface="+mn-lt"/>
                <a:cs typeface="+mn-cs"/>
              </a:rPr>
              <a:t>Few people depend on each physical resource</a:t>
            </a:r>
          </a:p>
          <a:p>
            <a:pPr marL="222250" indent="-222250" eaLnBrk="0" hangingPunct="0">
              <a:lnSpc>
                <a:spcPct val="85000"/>
              </a:lnSpc>
              <a:spcBef>
                <a:spcPct val="15000"/>
              </a:spcBef>
              <a:spcAft>
                <a:spcPct val="15000"/>
              </a:spcAft>
              <a:buClr>
                <a:srgbClr val="000000"/>
              </a:buClr>
              <a:buFont typeface="Wingdings" pitchFamily="2" charset="2"/>
              <a:buChar char="§"/>
              <a:tabLst>
                <a:tab pos="284163" algn="l"/>
                <a:tab pos="1085850" algn="l"/>
                <a:tab pos="1485900" algn="l"/>
              </a:tabLst>
              <a:defRPr/>
            </a:pPr>
            <a:r>
              <a:rPr lang="en-US" sz="2000" b="0" kern="0" dirty="0">
                <a:solidFill>
                  <a:srgbClr val="333333"/>
                </a:solidFill>
                <a:latin typeface="+mn-lt"/>
                <a:cs typeface="+mn-cs"/>
              </a:rPr>
              <a:t>Hardware changes more confined</a:t>
            </a:r>
          </a:p>
        </p:txBody>
      </p:sp>
      <p:grpSp>
        <p:nvGrpSpPr>
          <p:cNvPr id="62482" name="Group 288"/>
          <p:cNvGrpSpPr>
            <a:grpSpLocks/>
          </p:cNvGrpSpPr>
          <p:nvPr/>
        </p:nvGrpSpPr>
        <p:grpSpPr bwMode="auto">
          <a:xfrm>
            <a:off x="234950" y="963613"/>
            <a:ext cx="5024438" cy="2871787"/>
            <a:chOff x="234846" y="964295"/>
            <a:chExt cx="5025035" cy="2871415"/>
          </a:xfrm>
        </p:grpSpPr>
        <p:grpSp>
          <p:nvGrpSpPr>
            <p:cNvPr id="62483" name="Group 460"/>
            <p:cNvGrpSpPr>
              <a:grpSpLocks/>
            </p:cNvGrpSpPr>
            <p:nvPr/>
          </p:nvGrpSpPr>
          <p:grpSpPr bwMode="auto">
            <a:xfrm>
              <a:off x="2248725" y="1931670"/>
              <a:ext cx="760413" cy="642938"/>
              <a:chOff x="2130425" y="574591"/>
              <a:chExt cx="1258888" cy="1025609"/>
            </a:xfrm>
          </p:grpSpPr>
          <p:grpSp>
            <p:nvGrpSpPr>
              <p:cNvPr id="62737" name="Group 3"/>
              <p:cNvGrpSpPr>
                <a:grpSpLocks/>
              </p:cNvGrpSpPr>
              <p:nvPr/>
            </p:nvGrpSpPr>
            <p:grpSpPr bwMode="auto">
              <a:xfrm>
                <a:off x="2130425" y="588962"/>
                <a:ext cx="1258888" cy="1011238"/>
                <a:chOff x="624" y="3264"/>
                <a:chExt cx="690" cy="583"/>
              </a:xfrm>
            </p:grpSpPr>
            <p:sp>
              <p:nvSpPr>
                <p:cNvPr id="62739"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740"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741"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742"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43"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44"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745"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746"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747"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748"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749"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750"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751"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752"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738" name="Picture 12" descr="appNetworkFile"/>
              <p:cNvPicPr>
                <a:picLocks noChangeAspect="1" noChangeArrowheads="1"/>
              </p:cNvPicPr>
              <p:nvPr/>
            </p:nvPicPr>
            <p:blipFill>
              <a:blip r:embed="rId4"/>
              <a:srcRect/>
              <a:stretch>
                <a:fillRect/>
              </a:stretch>
            </p:blipFill>
            <p:spPr bwMode="auto">
              <a:xfrm>
                <a:off x="2728822" y="574591"/>
                <a:ext cx="623888" cy="811213"/>
              </a:xfrm>
              <a:prstGeom prst="rect">
                <a:avLst/>
              </a:prstGeom>
              <a:noFill/>
              <a:ln w="9525">
                <a:noFill/>
                <a:miter lim="800000"/>
                <a:headEnd/>
                <a:tailEnd/>
              </a:ln>
            </p:spPr>
          </p:pic>
        </p:grpSp>
        <p:grpSp>
          <p:nvGrpSpPr>
            <p:cNvPr id="62484" name="Group 461"/>
            <p:cNvGrpSpPr>
              <a:grpSpLocks/>
            </p:cNvGrpSpPr>
            <p:nvPr/>
          </p:nvGrpSpPr>
          <p:grpSpPr bwMode="auto">
            <a:xfrm>
              <a:off x="262572" y="2883401"/>
              <a:ext cx="743338" cy="647509"/>
              <a:chOff x="1971928" y="1126039"/>
              <a:chExt cx="743338" cy="647509"/>
            </a:xfrm>
          </p:grpSpPr>
          <p:grpSp>
            <p:nvGrpSpPr>
              <p:cNvPr id="62721" name="Group 3"/>
              <p:cNvGrpSpPr>
                <a:grpSpLocks/>
              </p:cNvGrpSpPr>
              <p:nvPr/>
            </p:nvGrpSpPr>
            <p:grpSpPr bwMode="auto">
              <a:xfrm>
                <a:off x="1971928" y="1126039"/>
                <a:ext cx="741553" cy="647509"/>
                <a:chOff x="624" y="3264"/>
                <a:chExt cx="690" cy="583"/>
              </a:xfrm>
            </p:grpSpPr>
            <p:sp>
              <p:nvSpPr>
                <p:cNvPr id="62723"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724"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725"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726"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27"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28"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729"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730"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731"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732"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733"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734"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735"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736"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722" name="Picture 14" descr="appGreen"/>
              <p:cNvPicPr>
                <a:picLocks noChangeAspect="1" noChangeArrowheads="1"/>
              </p:cNvPicPr>
              <p:nvPr/>
            </p:nvPicPr>
            <p:blipFill>
              <a:blip r:embed="rId5"/>
              <a:srcRect/>
              <a:stretch>
                <a:fillRect/>
              </a:stretch>
            </p:blipFill>
            <p:spPr bwMode="auto">
              <a:xfrm>
                <a:off x="2324100" y="1132142"/>
                <a:ext cx="391166" cy="508614"/>
              </a:xfrm>
              <a:prstGeom prst="rect">
                <a:avLst/>
              </a:prstGeom>
              <a:noFill/>
              <a:ln w="9525">
                <a:noFill/>
                <a:miter lim="800000"/>
                <a:headEnd/>
                <a:tailEnd/>
              </a:ln>
            </p:spPr>
          </p:pic>
        </p:grpSp>
        <p:grpSp>
          <p:nvGrpSpPr>
            <p:cNvPr id="62485" name="Group 478"/>
            <p:cNvGrpSpPr>
              <a:grpSpLocks/>
            </p:cNvGrpSpPr>
            <p:nvPr/>
          </p:nvGrpSpPr>
          <p:grpSpPr bwMode="auto">
            <a:xfrm>
              <a:off x="3201415" y="1499807"/>
              <a:ext cx="775003" cy="623888"/>
              <a:chOff x="2468562" y="682029"/>
              <a:chExt cx="1258888" cy="1013422"/>
            </a:xfrm>
          </p:grpSpPr>
          <p:grpSp>
            <p:nvGrpSpPr>
              <p:cNvPr id="62705" name="Group 3"/>
              <p:cNvGrpSpPr>
                <a:grpSpLocks/>
              </p:cNvGrpSpPr>
              <p:nvPr/>
            </p:nvGrpSpPr>
            <p:grpSpPr bwMode="auto">
              <a:xfrm>
                <a:off x="2468562" y="684213"/>
                <a:ext cx="1258888" cy="1011238"/>
                <a:chOff x="624" y="3264"/>
                <a:chExt cx="690" cy="583"/>
              </a:xfrm>
            </p:grpSpPr>
            <p:sp>
              <p:nvSpPr>
                <p:cNvPr id="62707"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708"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709"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710"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11"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712"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713"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714"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715"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716"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717"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718"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719"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720"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706" name="Picture 16" descr="appData"/>
              <p:cNvPicPr>
                <a:picLocks noChangeAspect="1" noChangeArrowheads="1"/>
              </p:cNvPicPr>
              <p:nvPr/>
            </p:nvPicPr>
            <p:blipFill>
              <a:blip r:embed="rId6"/>
              <a:srcRect/>
              <a:stretch>
                <a:fillRect/>
              </a:stretch>
            </p:blipFill>
            <p:spPr bwMode="auto">
              <a:xfrm>
                <a:off x="3066088" y="682029"/>
                <a:ext cx="623888" cy="811212"/>
              </a:xfrm>
              <a:prstGeom prst="rect">
                <a:avLst/>
              </a:prstGeom>
              <a:noFill/>
              <a:ln w="9525">
                <a:noFill/>
                <a:miter lim="800000"/>
                <a:headEnd/>
                <a:tailEnd/>
              </a:ln>
            </p:spPr>
          </p:pic>
        </p:grpSp>
        <p:grpSp>
          <p:nvGrpSpPr>
            <p:cNvPr id="62486" name="Group 495"/>
            <p:cNvGrpSpPr>
              <a:grpSpLocks/>
            </p:cNvGrpSpPr>
            <p:nvPr/>
          </p:nvGrpSpPr>
          <p:grpSpPr bwMode="auto">
            <a:xfrm>
              <a:off x="4145154" y="979551"/>
              <a:ext cx="809927" cy="661986"/>
              <a:chOff x="3616325" y="695085"/>
              <a:chExt cx="1258888" cy="1028940"/>
            </a:xfrm>
          </p:grpSpPr>
          <p:grpSp>
            <p:nvGrpSpPr>
              <p:cNvPr id="62689" name="Group 3"/>
              <p:cNvGrpSpPr>
                <a:grpSpLocks/>
              </p:cNvGrpSpPr>
              <p:nvPr/>
            </p:nvGrpSpPr>
            <p:grpSpPr bwMode="auto">
              <a:xfrm>
                <a:off x="3616325" y="712787"/>
                <a:ext cx="1258888" cy="1011238"/>
                <a:chOff x="624" y="3264"/>
                <a:chExt cx="690" cy="583"/>
              </a:xfrm>
            </p:grpSpPr>
            <p:sp>
              <p:nvSpPr>
                <p:cNvPr id="62691"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92"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93"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94"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95"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96"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97"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98"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99"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700"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701"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702"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703"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704"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90" name="Picture 13" descr="appHTMLweb"/>
              <p:cNvPicPr>
                <a:picLocks noChangeAspect="1" noChangeArrowheads="1"/>
              </p:cNvPicPr>
              <p:nvPr/>
            </p:nvPicPr>
            <p:blipFill>
              <a:blip r:embed="rId7"/>
              <a:srcRect/>
              <a:stretch>
                <a:fillRect/>
              </a:stretch>
            </p:blipFill>
            <p:spPr bwMode="auto">
              <a:xfrm>
                <a:off x="4230553" y="695085"/>
                <a:ext cx="623888" cy="811212"/>
              </a:xfrm>
              <a:prstGeom prst="rect">
                <a:avLst/>
              </a:prstGeom>
              <a:noFill/>
              <a:ln w="9525">
                <a:noFill/>
                <a:miter lim="800000"/>
                <a:headEnd/>
                <a:tailEnd/>
              </a:ln>
            </p:spPr>
          </p:pic>
        </p:grpSp>
        <p:grpSp>
          <p:nvGrpSpPr>
            <p:cNvPr id="62487" name="Group 512"/>
            <p:cNvGrpSpPr>
              <a:grpSpLocks/>
            </p:cNvGrpSpPr>
            <p:nvPr/>
          </p:nvGrpSpPr>
          <p:grpSpPr bwMode="auto">
            <a:xfrm>
              <a:off x="1245934" y="2384489"/>
              <a:ext cx="786762" cy="633411"/>
              <a:chOff x="587375" y="1434413"/>
              <a:chExt cx="1258888" cy="1013512"/>
            </a:xfrm>
          </p:grpSpPr>
          <p:grpSp>
            <p:nvGrpSpPr>
              <p:cNvPr id="62673" name="Group 3"/>
              <p:cNvGrpSpPr>
                <a:grpSpLocks/>
              </p:cNvGrpSpPr>
              <p:nvPr/>
            </p:nvGrpSpPr>
            <p:grpSpPr bwMode="auto">
              <a:xfrm>
                <a:off x="587375" y="1436687"/>
                <a:ext cx="1258888" cy="1011238"/>
                <a:chOff x="624" y="3264"/>
                <a:chExt cx="690" cy="583"/>
              </a:xfrm>
            </p:grpSpPr>
            <p:sp>
              <p:nvSpPr>
                <p:cNvPr id="62675"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76"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77"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78"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79"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80"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81"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82"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83"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84"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85"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86"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87"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88"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74" name="Picture 15"/>
              <p:cNvPicPr>
                <a:picLocks noChangeAspect="1" noChangeArrowheads="1"/>
              </p:cNvPicPr>
              <p:nvPr/>
            </p:nvPicPr>
            <p:blipFill>
              <a:blip r:embed="rId8"/>
              <a:srcRect/>
              <a:stretch>
                <a:fillRect/>
              </a:stretch>
            </p:blipFill>
            <p:spPr bwMode="auto">
              <a:xfrm>
                <a:off x="1196326" y="1434413"/>
                <a:ext cx="622300" cy="811213"/>
              </a:xfrm>
              <a:prstGeom prst="rect">
                <a:avLst/>
              </a:prstGeom>
              <a:noFill/>
              <a:ln w="9525">
                <a:noFill/>
                <a:miter lim="800000"/>
                <a:headEnd/>
                <a:tailEnd/>
              </a:ln>
            </p:spPr>
          </p:pic>
        </p:grpSp>
        <p:grpSp>
          <p:nvGrpSpPr>
            <p:cNvPr id="62488" name="Group 513"/>
            <p:cNvGrpSpPr>
              <a:grpSpLocks/>
            </p:cNvGrpSpPr>
            <p:nvPr/>
          </p:nvGrpSpPr>
          <p:grpSpPr bwMode="auto">
            <a:xfrm>
              <a:off x="414972" y="3035801"/>
              <a:ext cx="743338" cy="647509"/>
              <a:chOff x="1971928" y="1126039"/>
              <a:chExt cx="743338" cy="647509"/>
            </a:xfrm>
          </p:grpSpPr>
          <p:grpSp>
            <p:nvGrpSpPr>
              <p:cNvPr id="62657" name="Group 3"/>
              <p:cNvGrpSpPr>
                <a:grpSpLocks/>
              </p:cNvGrpSpPr>
              <p:nvPr/>
            </p:nvGrpSpPr>
            <p:grpSpPr bwMode="auto">
              <a:xfrm>
                <a:off x="1971927" y="1126038"/>
                <a:ext cx="741553" cy="647509"/>
                <a:chOff x="624" y="3264"/>
                <a:chExt cx="690" cy="583"/>
              </a:xfrm>
            </p:grpSpPr>
            <p:sp>
              <p:nvSpPr>
                <p:cNvPr id="62659"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60"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61"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62"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63"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64"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65"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66"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67"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68"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69"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70"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71"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72"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58" name="Picture 14" descr="appGreen"/>
              <p:cNvPicPr>
                <a:picLocks noChangeAspect="1" noChangeArrowheads="1"/>
              </p:cNvPicPr>
              <p:nvPr/>
            </p:nvPicPr>
            <p:blipFill>
              <a:blip r:embed="rId5"/>
              <a:srcRect/>
              <a:stretch>
                <a:fillRect/>
              </a:stretch>
            </p:blipFill>
            <p:spPr bwMode="auto">
              <a:xfrm>
                <a:off x="2324100" y="1132142"/>
                <a:ext cx="391166" cy="508614"/>
              </a:xfrm>
              <a:prstGeom prst="rect">
                <a:avLst/>
              </a:prstGeom>
              <a:noFill/>
              <a:ln w="9525">
                <a:noFill/>
                <a:miter lim="800000"/>
                <a:headEnd/>
                <a:tailEnd/>
              </a:ln>
            </p:spPr>
          </p:pic>
        </p:grpSp>
        <p:grpSp>
          <p:nvGrpSpPr>
            <p:cNvPr id="62489" name="Group 530"/>
            <p:cNvGrpSpPr>
              <a:grpSpLocks/>
            </p:cNvGrpSpPr>
            <p:nvPr/>
          </p:nvGrpSpPr>
          <p:grpSpPr bwMode="auto">
            <a:xfrm>
              <a:off x="567372" y="3188201"/>
              <a:ext cx="743338" cy="647509"/>
              <a:chOff x="1971928" y="1126039"/>
              <a:chExt cx="743338" cy="647509"/>
            </a:xfrm>
          </p:grpSpPr>
          <p:grpSp>
            <p:nvGrpSpPr>
              <p:cNvPr id="62641" name="Group 3"/>
              <p:cNvGrpSpPr>
                <a:grpSpLocks/>
              </p:cNvGrpSpPr>
              <p:nvPr/>
            </p:nvGrpSpPr>
            <p:grpSpPr bwMode="auto">
              <a:xfrm>
                <a:off x="1971926" y="1126037"/>
                <a:ext cx="741553" cy="647509"/>
                <a:chOff x="624" y="3264"/>
                <a:chExt cx="690" cy="583"/>
              </a:xfrm>
            </p:grpSpPr>
            <p:sp>
              <p:nvSpPr>
                <p:cNvPr id="62643"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44"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45"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46"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47"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48"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49"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50"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51"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52"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53"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54"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55"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56"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42" name="Picture 14" descr="appGreen"/>
              <p:cNvPicPr>
                <a:picLocks noChangeAspect="1" noChangeArrowheads="1"/>
              </p:cNvPicPr>
              <p:nvPr/>
            </p:nvPicPr>
            <p:blipFill>
              <a:blip r:embed="rId5"/>
              <a:srcRect/>
              <a:stretch>
                <a:fillRect/>
              </a:stretch>
            </p:blipFill>
            <p:spPr bwMode="auto">
              <a:xfrm>
                <a:off x="2324100" y="1132142"/>
                <a:ext cx="391166" cy="508614"/>
              </a:xfrm>
              <a:prstGeom prst="rect">
                <a:avLst/>
              </a:prstGeom>
              <a:noFill/>
              <a:ln w="9525">
                <a:noFill/>
                <a:miter lim="800000"/>
                <a:headEnd/>
                <a:tailEnd/>
              </a:ln>
            </p:spPr>
          </p:pic>
        </p:grpSp>
        <p:grpSp>
          <p:nvGrpSpPr>
            <p:cNvPr id="62490" name="Group 547"/>
            <p:cNvGrpSpPr>
              <a:grpSpLocks/>
            </p:cNvGrpSpPr>
            <p:nvPr/>
          </p:nvGrpSpPr>
          <p:grpSpPr bwMode="auto">
            <a:xfrm>
              <a:off x="1398334" y="2536889"/>
              <a:ext cx="786762" cy="633411"/>
              <a:chOff x="587375" y="1434413"/>
              <a:chExt cx="1258888" cy="1013512"/>
            </a:xfrm>
          </p:grpSpPr>
          <p:grpSp>
            <p:nvGrpSpPr>
              <p:cNvPr id="62625" name="Group 3"/>
              <p:cNvGrpSpPr>
                <a:grpSpLocks/>
              </p:cNvGrpSpPr>
              <p:nvPr/>
            </p:nvGrpSpPr>
            <p:grpSpPr bwMode="auto">
              <a:xfrm>
                <a:off x="587375" y="1436681"/>
                <a:ext cx="1258888" cy="1011237"/>
                <a:chOff x="624" y="3264"/>
                <a:chExt cx="690" cy="583"/>
              </a:xfrm>
            </p:grpSpPr>
            <p:sp>
              <p:nvSpPr>
                <p:cNvPr id="62627"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28"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29"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30"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31"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32"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33"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34"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35"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36"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37"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38"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39"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40"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26" name="Picture 15"/>
              <p:cNvPicPr>
                <a:picLocks noChangeAspect="1" noChangeArrowheads="1"/>
              </p:cNvPicPr>
              <p:nvPr/>
            </p:nvPicPr>
            <p:blipFill>
              <a:blip r:embed="rId8"/>
              <a:srcRect/>
              <a:stretch>
                <a:fillRect/>
              </a:stretch>
            </p:blipFill>
            <p:spPr bwMode="auto">
              <a:xfrm>
                <a:off x="1196326" y="1434413"/>
                <a:ext cx="622300" cy="811213"/>
              </a:xfrm>
              <a:prstGeom prst="rect">
                <a:avLst/>
              </a:prstGeom>
              <a:noFill/>
              <a:ln w="9525">
                <a:noFill/>
                <a:miter lim="800000"/>
                <a:headEnd/>
                <a:tailEnd/>
              </a:ln>
            </p:spPr>
          </p:pic>
        </p:grpSp>
        <p:grpSp>
          <p:nvGrpSpPr>
            <p:cNvPr id="62491" name="Group 564"/>
            <p:cNvGrpSpPr>
              <a:grpSpLocks/>
            </p:cNvGrpSpPr>
            <p:nvPr/>
          </p:nvGrpSpPr>
          <p:grpSpPr bwMode="auto">
            <a:xfrm>
              <a:off x="1550734" y="2689289"/>
              <a:ext cx="786762" cy="633411"/>
              <a:chOff x="587375" y="1434413"/>
              <a:chExt cx="1258888" cy="1013512"/>
            </a:xfrm>
          </p:grpSpPr>
          <p:grpSp>
            <p:nvGrpSpPr>
              <p:cNvPr id="62609" name="Group 3"/>
              <p:cNvGrpSpPr>
                <a:grpSpLocks/>
              </p:cNvGrpSpPr>
              <p:nvPr/>
            </p:nvGrpSpPr>
            <p:grpSpPr bwMode="auto">
              <a:xfrm>
                <a:off x="587375" y="1436681"/>
                <a:ext cx="1258888" cy="1011237"/>
                <a:chOff x="624" y="3264"/>
                <a:chExt cx="690" cy="583"/>
              </a:xfrm>
            </p:grpSpPr>
            <p:sp>
              <p:nvSpPr>
                <p:cNvPr id="62611"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612"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613"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614"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15"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16"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17"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18"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19"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20"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21"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22"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23"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24"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610" name="Picture 15"/>
              <p:cNvPicPr>
                <a:picLocks noChangeAspect="1" noChangeArrowheads="1"/>
              </p:cNvPicPr>
              <p:nvPr/>
            </p:nvPicPr>
            <p:blipFill>
              <a:blip r:embed="rId8"/>
              <a:srcRect/>
              <a:stretch>
                <a:fillRect/>
              </a:stretch>
            </p:blipFill>
            <p:spPr bwMode="auto">
              <a:xfrm>
                <a:off x="1196326" y="1434413"/>
                <a:ext cx="622300" cy="811213"/>
              </a:xfrm>
              <a:prstGeom prst="rect">
                <a:avLst/>
              </a:prstGeom>
              <a:noFill/>
              <a:ln w="9525">
                <a:noFill/>
                <a:miter lim="800000"/>
                <a:headEnd/>
                <a:tailEnd/>
              </a:ln>
            </p:spPr>
          </p:pic>
        </p:grpSp>
        <p:grpSp>
          <p:nvGrpSpPr>
            <p:cNvPr id="62492" name="Group 581"/>
            <p:cNvGrpSpPr>
              <a:grpSpLocks/>
            </p:cNvGrpSpPr>
            <p:nvPr/>
          </p:nvGrpSpPr>
          <p:grpSpPr bwMode="auto">
            <a:xfrm>
              <a:off x="2401125" y="2084070"/>
              <a:ext cx="760413" cy="642938"/>
              <a:chOff x="2130425" y="574591"/>
              <a:chExt cx="1258888" cy="1025609"/>
            </a:xfrm>
          </p:grpSpPr>
          <p:grpSp>
            <p:nvGrpSpPr>
              <p:cNvPr id="62593" name="Group 3"/>
              <p:cNvGrpSpPr>
                <a:grpSpLocks/>
              </p:cNvGrpSpPr>
              <p:nvPr/>
            </p:nvGrpSpPr>
            <p:grpSpPr bwMode="auto">
              <a:xfrm>
                <a:off x="2130425" y="588956"/>
                <a:ext cx="1258888" cy="1011237"/>
                <a:chOff x="624" y="3264"/>
                <a:chExt cx="690" cy="583"/>
              </a:xfrm>
            </p:grpSpPr>
            <p:sp>
              <p:nvSpPr>
                <p:cNvPr id="62595"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96"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97"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98"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99"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600"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601"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602"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603"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604"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605"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606"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607"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608"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94" name="Picture 12" descr="appNetworkFile"/>
              <p:cNvPicPr>
                <a:picLocks noChangeAspect="1" noChangeArrowheads="1"/>
              </p:cNvPicPr>
              <p:nvPr/>
            </p:nvPicPr>
            <p:blipFill>
              <a:blip r:embed="rId4"/>
              <a:srcRect/>
              <a:stretch>
                <a:fillRect/>
              </a:stretch>
            </p:blipFill>
            <p:spPr bwMode="auto">
              <a:xfrm>
                <a:off x="2728822" y="574591"/>
                <a:ext cx="623888" cy="811213"/>
              </a:xfrm>
              <a:prstGeom prst="rect">
                <a:avLst/>
              </a:prstGeom>
              <a:noFill/>
              <a:ln w="9525">
                <a:noFill/>
                <a:miter lim="800000"/>
                <a:headEnd/>
                <a:tailEnd/>
              </a:ln>
            </p:spPr>
          </p:pic>
        </p:grpSp>
        <p:grpSp>
          <p:nvGrpSpPr>
            <p:cNvPr id="62493" name="Group 598"/>
            <p:cNvGrpSpPr>
              <a:grpSpLocks/>
            </p:cNvGrpSpPr>
            <p:nvPr/>
          </p:nvGrpSpPr>
          <p:grpSpPr bwMode="auto">
            <a:xfrm>
              <a:off x="2553525" y="2236470"/>
              <a:ext cx="760413" cy="642938"/>
              <a:chOff x="2130425" y="574591"/>
              <a:chExt cx="1258888" cy="1025609"/>
            </a:xfrm>
          </p:grpSpPr>
          <p:grpSp>
            <p:nvGrpSpPr>
              <p:cNvPr id="62577" name="Group 3"/>
              <p:cNvGrpSpPr>
                <a:grpSpLocks/>
              </p:cNvGrpSpPr>
              <p:nvPr/>
            </p:nvGrpSpPr>
            <p:grpSpPr bwMode="auto">
              <a:xfrm>
                <a:off x="2130425" y="588956"/>
                <a:ext cx="1258888" cy="1011237"/>
                <a:chOff x="624" y="3264"/>
                <a:chExt cx="690" cy="583"/>
              </a:xfrm>
            </p:grpSpPr>
            <p:sp>
              <p:nvSpPr>
                <p:cNvPr id="62579"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80"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81"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82"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83"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84"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585"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586"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587"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588"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589"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590"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591"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592"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78" name="Picture 12" descr="appNetworkFile"/>
              <p:cNvPicPr>
                <a:picLocks noChangeAspect="1" noChangeArrowheads="1"/>
              </p:cNvPicPr>
              <p:nvPr/>
            </p:nvPicPr>
            <p:blipFill>
              <a:blip r:embed="rId4"/>
              <a:srcRect/>
              <a:stretch>
                <a:fillRect/>
              </a:stretch>
            </p:blipFill>
            <p:spPr bwMode="auto">
              <a:xfrm>
                <a:off x="2728822" y="574591"/>
                <a:ext cx="623888" cy="811213"/>
              </a:xfrm>
              <a:prstGeom prst="rect">
                <a:avLst/>
              </a:prstGeom>
              <a:noFill/>
              <a:ln w="9525">
                <a:noFill/>
                <a:miter lim="800000"/>
                <a:headEnd/>
                <a:tailEnd/>
              </a:ln>
            </p:spPr>
          </p:pic>
        </p:grpSp>
        <p:grpSp>
          <p:nvGrpSpPr>
            <p:cNvPr id="62494" name="Group 615"/>
            <p:cNvGrpSpPr>
              <a:grpSpLocks/>
            </p:cNvGrpSpPr>
            <p:nvPr/>
          </p:nvGrpSpPr>
          <p:grpSpPr bwMode="auto">
            <a:xfrm>
              <a:off x="3353815" y="1652207"/>
              <a:ext cx="775003" cy="623888"/>
              <a:chOff x="2468562" y="682029"/>
              <a:chExt cx="1258888" cy="1013422"/>
            </a:xfrm>
          </p:grpSpPr>
          <p:grpSp>
            <p:nvGrpSpPr>
              <p:cNvPr id="62561" name="Group 3"/>
              <p:cNvGrpSpPr>
                <a:grpSpLocks/>
              </p:cNvGrpSpPr>
              <p:nvPr/>
            </p:nvGrpSpPr>
            <p:grpSpPr bwMode="auto">
              <a:xfrm>
                <a:off x="2468562" y="684207"/>
                <a:ext cx="1258888" cy="1011237"/>
                <a:chOff x="624" y="3264"/>
                <a:chExt cx="690" cy="583"/>
              </a:xfrm>
            </p:grpSpPr>
            <p:sp>
              <p:nvSpPr>
                <p:cNvPr id="62563"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64"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65"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66"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67"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68"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569"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570"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571"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572"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573"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574"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575"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576"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62" name="Picture 16" descr="appData"/>
              <p:cNvPicPr>
                <a:picLocks noChangeAspect="1" noChangeArrowheads="1"/>
              </p:cNvPicPr>
              <p:nvPr/>
            </p:nvPicPr>
            <p:blipFill>
              <a:blip r:embed="rId6"/>
              <a:srcRect/>
              <a:stretch>
                <a:fillRect/>
              </a:stretch>
            </p:blipFill>
            <p:spPr bwMode="auto">
              <a:xfrm>
                <a:off x="3066088" y="682029"/>
                <a:ext cx="623888" cy="811212"/>
              </a:xfrm>
              <a:prstGeom prst="rect">
                <a:avLst/>
              </a:prstGeom>
              <a:noFill/>
              <a:ln w="9525">
                <a:noFill/>
                <a:miter lim="800000"/>
                <a:headEnd/>
                <a:tailEnd/>
              </a:ln>
            </p:spPr>
          </p:pic>
        </p:grpSp>
        <p:grpSp>
          <p:nvGrpSpPr>
            <p:cNvPr id="62495" name="Group 632"/>
            <p:cNvGrpSpPr>
              <a:grpSpLocks/>
            </p:cNvGrpSpPr>
            <p:nvPr/>
          </p:nvGrpSpPr>
          <p:grpSpPr bwMode="auto">
            <a:xfrm>
              <a:off x="3506215" y="1804607"/>
              <a:ext cx="775003" cy="623888"/>
              <a:chOff x="2468562" y="682029"/>
              <a:chExt cx="1258888" cy="1013422"/>
            </a:xfrm>
          </p:grpSpPr>
          <p:grpSp>
            <p:nvGrpSpPr>
              <p:cNvPr id="62545" name="Group 3"/>
              <p:cNvGrpSpPr>
                <a:grpSpLocks/>
              </p:cNvGrpSpPr>
              <p:nvPr/>
            </p:nvGrpSpPr>
            <p:grpSpPr bwMode="auto">
              <a:xfrm>
                <a:off x="2468562" y="684207"/>
                <a:ext cx="1258888" cy="1011237"/>
                <a:chOff x="624" y="3264"/>
                <a:chExt cx="690" cy="583"/>
              </a:xfrm>
            </p:grpSpPr>
            <p:sp>
              <p:nvSpPr>
                <p:cNvPr id="62547"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48"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49"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50"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51"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52"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553"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554"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555"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556"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557"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558"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559"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560"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46" name="Picture 16" descr="appData"/>
              <p:cNvPicPr>
                <a:picLocks noChangeAspect="1" noChangeArrowheads="1"/>
              </p:cNvPicPr>
              <p:nvPr/>
            </p:nvPicPr>
            <p:blipFill>
              <a:blip r:embed="rId6"/>
              <a:srcRect/>
              <a:stretch>
                <a:fillRect/>
              </a:stretch>
            </p:blipFill>
            <p:spPr bwMode="auto">
              <a:xfrm>
                <a:off x="3066088" y="682029"/>
                <a:ext cx="623888" cy="811212"/>
              </a:xfrm>
              <a:prstGeom prst="rect">
                <a:avLst/>
              </a:prstGeom>
              <a:noFill/>
              <a:ln w="9525">
                <a:noFill/>
                <a:miter lim="800000"/>
                <a:headEnd/>
                <a:tailEnd/>
              </a:ln>
            </p:spPr>
          </p:pic>
        </p:grpSp>
        <p:grpSp>
          <p:nvGrpSpPr>
            <p:cNvPr id="62496" name="Group 649"/>
            <p:cNvGrpSpPr>
              <a:grpSpLocks/>
            </p:cNvGrpSpPr>
            <p:nvPr/>
          </p:nvGrpSpPr>
          <p:grpSpPr bwMode="auto">
            <a:xfrm>
              <a:off x="4297554" y="1131951"/>
              <a:ext cx="809927" cy="661986"/>
              <a:chOff x="3616325" y="695085"/>
              <a:chExt cx="1258888" cy="1028940"/>
            </a:xfrm>
          </p:grpSpPr>
          <p:grpSp>
            <p:nvGrpSpPr>
              <p:cNvPr id="62529" name="Group 3"/>
              <p:cNvGrpSpPr>
                <a:grpSpLocks/>
              </p:cNvGrpSpPr>
              <p:nvPr/>
            </p:nvGrpSpPr>
            <p:grpSpPr bwMode="auto">
              <a:xfrm>
                <a:off x="3616325" y="712781"/>
                <a:ext cx="1258888" cy="1011237"/>
                <a:chOff x="624" y="3264"/>
                <a:chExt cx="690" cy="583"/>
              </a:xfrm>
            </p:grpSpPr>
            <p:sp>
              <p:nvSpPr>
                <p:cNvPr id="62531"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32"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33"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34"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35"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36"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537"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538"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539"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540"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541"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542"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543"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544"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30" name="Picture 13" descr="appHTMLweb"/>
              <p:cNvPicPr>
                <a:picLocks noChangeAspect="1" noChangeArrowheads="1"/>
              </p:cNvPicPr>
              <p:nvPr/>
            </p:nvPicPr>
            <p:blipFill>
              <a:blip r:embed="rId7"/>
              <a:srcRect/>
              <a:stretch>
                <a:fillRect/>
              </a:stretch>
            </p:blipFill>
            <p:spPr bwMode="auto">
              <a:xfrm>
                <a:off x="4230553" y="695085"/>
                <a:ext cx="623888" cy="811212"/>
              </a:xfrm>
              <a:prstGeom prst="rect">
                <a:avLst/>
              </a:prstGeom>
              <a:noFill/>
              <a:ln w="9525">
                <a:noFill/>
                <a:miter lim="800000"/>
                <a:headEnd/>
                <a:tailEnd/>
              </a:ln>
            </p:spPr>
          </p:pic>
        </p:grpSp>
        <p:grpSp>
          <p:nvGrpSpPr>
            <p:cNvPr id="62497" name="Group 666"/>
            <p:cNvGrpSpPr>
              <a:grpSpLocks/>
            </p:cNvGrpSpPr>
            <p:nvPr/>
          </p:nvGrpSpPr>
          <p:grpSpPr bwMode="auto">
            <a:xfrm>
              <a:off x="4449954" y="1284351"/>
              <a:ext cx="809927" cy="661986"/>
              <a:chOff x="3616325" y="695085"/>
              <a:chExt cx="1258888" cy="1028940"/>
            </a:xfrm>
          </p:grpSpPr>
          <p:grpSp>
            <p:nvGrpSpPr>
              <p:cNvPr id="62513" name="Group 3"/>
              <p:cNvGrpSpPr>
                <a:grpSpLocks/>
              </p:cNvGrpSpPr>
              <p:nvPr/>
            </p:nvGrpSpPr>
            <p:grpSpPr bwMode="auto">
              <a:xfrm>
                <a:off x="3616325" y="712781"/>
                <a:ext cx="1258888" cy="1011237"/>
                <a:chOff x="624" y="3264"/>
                <a:chExt cx="690" cy="583"/>
              </a:xfrm>
            </p:grpSpPr>
            <p:sp>
              <p:nvSpPr>
                <p:cNvPr id="62515"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2516"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2517"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2518"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19"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2520"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2521"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2522"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2523"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2524"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2525"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2526"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2527"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2528"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2514" name="Picture 13" descr="appHTMLweb"/>
              <p:cNvPicPr>
                <a:picLocks noChangeAspect="1" noChangeArrowheads="1"/>
              </p:cNvPicPr>
              <p:nvPr/>
            </p:nvPicPr>
            <p:blipFill>
              <a:blip r:embed="rId7"/>
              <a:srcRect/>
              <a:stretch>
                <a:fillRect/>
              </a:stretch>
            </p:blipFill>
            <p:spPr bwMode="auto">
              <a:xfrm>
                <a:off x="4230553" y="695085"/>
                <a:ext cx="623888" cy="811212"/>
              </a:xfrm>
              <a:prstGeom prst="rect">
                <a:avLst/>
              </a:prstGeom>
              <a:noFill/>
              <a:ln w="9525">
                <a:noFill/>
                <a:miter lim="800000"/>
                <a:headEnd/>
                <a:tailEnd/>
              </a:ln>
            </p:spPr>
          </p:pic>
        </p:grpSp>
        <p:pic>
          <p:nvPicPr>
            <p:cNvPr id="62498" name="Picture 29" descr="person"/>
            <p:cNvPicPr>
              <a:picLocks noChangeAspect="1" noChangeArrowheads="1"/>
            </p:cNvPicPr>
            <p:nvPr/>
          </p:nvPicPr>
          <p:blipFill>
            <a:blip r:embed="rId9"/>
            <a:srcRect l="19753" r="22221" b="15054"/>
            <a:stretch>
              <a:fillRect/>
            </a:stretch>
          </p:blipFill>
          <p:spPr bwMode="auto">
            <a:xfrm>
              <a:off x="234846" y="2902823"/>
              <a:ext cx="369888" cy="620712"/>
            </a:xfrm>
            <a:prstGeom prst="rect">
              <a:avLst/>
            </a:prstGeom>
            <a:noFill/>
            <a:ln w="9525">
              <a:noFill/>
              <a:miter lim="800000"/>
              <a:headEnd/>
              <a:tailEnd/>
            </a:ln>
          </p:spPr>
        </p:pic>
        <p:pic>
          <p:nvPicPr>
            <p:cNvPr id="62499" name="Picture 29" descr="person"/>
            <p:cNvPicPr>
              <a:picLocks noChangeAspect="1" noChangeArrowheads="1"/>
            </p:cNvPicPr>
            <p:nvPr/>
          </p:nvPicPr>
          <p:blipFill>
            <a:blip r:embed="rId9"/>
            <a:srcRect l="19753" r="22221" b="15054"/>
            <a:stretch>
              <a:fillRect/>
            </a:stretch>
          </p:blipFill>
          <p:spPr bwMode="auto">
            <a:xfrm>
              <a:off x="387246" y="3055223"/>
              <a:ext cx="369888" cy="620712"/>
            </a:xfrm>
            <a:prstGeom prst="rect">
              <a:avLst/>
            </a:prstGeom>
            <a:noFill/>
            <a:ln w="9525">
              <a:noFill/>
              <a:miter lim="800000"/>
              <a:headEnd/>
              <a:tailEnd/>
            </a:ln>
          </p:spPr>
        </p:pic>
        <p:pic>
          <p:nvPicPr>
            <p:cNvPr id="62500" name="Picture 29" descr="person"/>
            <p:cNvPicPr>
              <a:picLocks noChangeAspect="1" noChangeArrowheads="1"/>
            </p:cNvPicPr>
            <p:nvPr/>
          </p:nvPicPr>
          <p:blipFill>
            <a:blip r:embed="rId9"/>
            <a:srcRect l="19753" r="22221" b="15054"/>
            <a:stretch>
              <a:fillRect/>
            </a:stretch>
          </p:blipFill>
          <p:spPr bwMode="auto">
            <a:xfrm>
              <a:off x="539646" y="3207623"/>
              <a:ext cx="369888" cy="620712"/>
            </a:xfrm>
            <a:prstGeom prst="rect">
              <a:avLst/>
            </a:prstGeom>
            <a:noFill/>
            <a:ln w="9525">
              <a:noFill/>
              <a:miter lim="800000"/>
              <a:headEnd/>
              <a:tailEnd/>
            </a:ln>
          </p:spPr>
        </p:pic>
        <p:pic>
          <p:nvPicPr>
            <p:cNvPr id="62501" name="Picture 29" descr="person"/>
            <p:cNvPicPr>
              <a:picLocks noChangeAspect="1" noChangeArrowheads="1"/>
            </p:cNvPicPr>
            <p:nvPr/>
          </p:nvPicPr>
          <p:blipFill>
            <a:blip r:embed="rId9"/>
            <a:srcRect l="19753" r="22221" b="15054"/>
            <a:stretch>
              <a:fillRect/>
            </a:stretch>
          </p:blipFill>
          <p:spPr bwMode="auto">
            <a:xfrm>
              <a:off x="1240686" y="2372471"/>
              <a:ext cx="369888" cy="620712"/>
            </a:xfrm>
            <a:prstGeom prst="rect">
              <a:avLst/>
            </a:prstGeom>
            <a:noFill/>
            <a:ln w="9525">
              <a:noFill/>
              <a:miter lim="800000"/>
              <a:headEnd/>
              <a:tailEnd/>
            </a:ln>
          </p:spPr>
        </p:pic>
        <p:pic>
          <p:nvPicPr>
            <p:cNvPr id="62502" name="Picture 29" descr="person"/>
            <p:cNvPicPr>
              <a:picLocks noChangeAspect="1" noChangeArrowheads="1"/>
            </p:cNvPicPr>
            <p:nvPr/>
          </p:nvPicPr>
          <p:blipFill>
            <a:blip r:embed="rId9"/>
            <a:srcRect l="19753" r="22221" b="15054"/>
            <a:stretch>
              <a:fillRect/>
            </a:stretch>
          </p:blipFill>
          <p:spPr bwMode="auto">
            <a:xfrm>
              <a:off x="1393086" y="2524871"/>
              <a:ext cx="369888" cy="620712"/>
            </a:xfrm>
            <a:prstGeom prst="rect">
              <a:avLst/>
            </a:prstGeom>
            <a:noFill/>
            <a:ln w="9525">
              <a:noFill/>
              <a:miter lim="800000"/>
              <a:headEnd/>
              <a:tailEnd/>
            </a:ln>
          </p:spPr>
        </p:pic>
        <p:pic>
          <p:nvPicPr>
            <p:cNvPr id="62503" name="Picture 29" descr="person"/>
            <p:cNvPicPr>
              <a:picLocks noChangeAspect="1" noChangeArrowheads="1"/>
            </p:cNvPicPr>
            <p:nvPr/>
          </p:nvPicPr>
          <p:blipFill>
            <a:blip r:embed="rId9"/>
            <a:srcRect l="19753" r="22221" b="15054"/>
            <a:stretch>
              <a:fillRect/>
            </a:stretch>
          </p:blipFill>
          <p:spPr bwMode="auto">
            <a:xfrm>
              <a:off x="1545486" y="2677271"/>
              <a:ext cx="369888" cy="620712"/>
            </a:xfrm>
            <a:prstGeom prst="rect">
              <a:avLst/>
            </a:prstGeom>
            <a:noFill/>
            <a:ln w="9525">
              <a:noFill/>
              <a:miter lim="800000"/>
              <a:headEnd/>
              <a:tailEnd/>
            </a:ln>
          </p:spPr>
        </p:pic>
        <p:pic>
          <p:nvPicPr>
            <p:cNvPr id="62504" name="Picture 29" descr="person"/>
            <p:cNvPicPr>
              <a:picLocks noChangeAspect="1" noChangeArrowheads="1"/>
            </p:cNvPicPr>
            <p:nvPr/>
          </p:nvPicPr>
          <p:blipFill>
            <a:blip r:embed="rId9"/>
            <a:srcRect l="19753" r="22221" b="15054"/>
            <a:stretch>
              <a:fillRect/>
            </a:stretch>
          </p:blipFill>
          <p:spPr bwMode="auto">
            <a:xfrm>
              <a:off x="2222142" y="1878695"/>
              <a:ext cx="369888" cy="620712"/>
            </a:xfrm>
            <a:prstGeom prst="rect">
              <a:avLst/>
            </a:prstGeom>
            <a:noFill/>
            <a:ln w="9525">
              <a:noFill/>
              <a:miter lim="800000"/>
              <a:headEnd/>
              <a:tailEnd/>
            </a:ln>
          </p:spPr>
        </p:pic>
        <p:pic>
          <p:nvPicPr>
            <p:cNvPr id="62505" name="Picture 29" descr="person"/>
            <p:cNvPicPr>
              <a:picLocks noChangeAspect="1" noChangeArrowheads="1"/>
            </p:cNvPicPr>
            <p:nvPr/>
          </p:nvPicPr>
          <p:blipFill>
            <a:blip r:embed="rId9"/>
            <a:srcRect l="19753" r="22221" b="15054"/>
            <a:stretch>
              <a:fillRect/>
            </a:stretch>
          </p:blipFill>
          <p:spPr bwMode="auto">
            <a:xfrm>
              <a:off x="3191406" y="1421495"/>
              <a:ext cx="369888" cy="620712"/>
            </a:xfrm>
            <a:prstGeom prst="rect">
              <a:avLst/>
            </a:prstGeom>
            <a:noFill/>
            <a:ln w="9525">
              <a:noFill/>
              <a:miter lim="800000"/>
              <a:headEnd/>
              <a:tailEnd/>
            </a:ln>
          </p:spPr>
        </p:pic>
        <p:pic>
          <p:nvPicPr>
            <p:cNvPr id="62506" name="Picture 29" descr="person"/>
            <p:cNvPicPr>
              <a:picLocks noChangeAspect="1" noChangeArrowheads="1"/>
            </p:cNvPicPr>
            <p:nvPr/>
          </p:nvPicPr>
          <p:blipFill>
            <a:blip r:embed="rId9"/>
            <a:srcRect l="19753" r="22221" b="15054"/>
            <a:stretch>
              <a:fillRect/>
            </a:stretch>
          </p:blipFill>
          <p:spPr bwMode="auto">
            <a:xfrm>
              <a:off x="4136286" y="964295"/>
              <a:ext cx="369888" cy="620712"/>
            </a:xfrm>
            <a:prstGeom prst="rect">
              <a:avLst/>
            </a:prstGeom>
            <a:noFill/>
            <a:ln w="9525">
              <a:noFill/>
              <a:miter lim="800000"/>
              <a:headEnd/>
              <a:tailEnd/>
            </a:ln>
          </p:spPr>
        </p:pic>
        <p:pic>
          <p:nvPicPr>
            <p:cNvPr id="62507" name="Picture 29" descr="person"/>
            <p:cNvPicPr>
              <a:picLocks noChangeAspect="1" noChangeArrowheads="1"/>
            </p:cNvPicPr>
            <p:nvPr/>
          </p:nvPicPr>
          <p:blipFill>
            <a:blip r:embed="rId9"/>
            <a:srcRect l="19753" r="22221" b="15054"/>
            <a:stretch>
              <a:fillRect/>
            </a:stretch>
          </p:blipFill>
          <p:spPr bwMode="auto">
            <a:xfrm>
              <a:off x="3343806" y="1573895"/>
              <a:ext cx="369888" cy="620712"/>
            </a:xfrm>
            <a:prstGeom prst="rect">
              <a:avLst/>
            </a:prstGeom>
            <a:noFill/>
            <a:ln w="9525">
              <a:noFill/>
              <a:miter lim="800000"/>
              <a:headEnd/>
              <a:tailEnd/>
            </a:ln>
          </p:spPr>
        </p:pic>
        <p:pic>
          <p:nvPicPr>
            <p:cNvPr id="62508" name="Picture 29" descr="person"/>
            <p:cNvPicPr>
              <a:picLocks noChangeAspect="1" noChangeArrowheads="1"/>
            </p:cNvPicPr>
            <p:nvPr/>
          </p:nvPicPr>
          <p:blipFill>
            <a:blip r:embed="rId9"/>
            <a:srcRect l="19753" r="22221" b="15054"/>
            <a:stretch>
              <a:fillRect/>
            </a:stretch>
          </p:blipFill>
          <p:spPr bwMode="auto">
            <a:xfrm>
              <a:off x="3496206" y="1726295"/>
              <a:ext cx="369888" cy="620712"/>
            </a:xfrm>
            <a:prstGeom prst="rect">
              <a:avLst/>
            </a:prstGeom>
            <a:noFill/>
            <a:ln w="9525">
              <a:noFill/>
              <a:miter lim="800000"/>
              <a:headEnd/>
              <a:tailEnd/>
            </a:ln>
          </p:spPr>
        </p:pic>
        <p:pic>
          <p:nvPicPr>
            <p:cNvPr id="62509" name="Picture 29" descr="person"/>
            <p:cNvPicPr>
              <a:picLocks noChangeAspect="1" noChangeArrowheads="1"/>
            </p:cNvPicPr>
            <p:nvPr/>
          </p:nvPicPr>
          <p:blipFill>
            <a:blip r:embed="rId9"/>
            <a:srcRect l="19753" r="22221" b="15054"/>
            <a:stretch>
              <a:fillRect/>
            </a:stretch>
          </p:blipFill>
          <p:spPr bwMode="auto">
            <a:xfrm>
              <a:off x="4288686" y="1116695"/>
              <a:ext cx="369888" cy="620712"/>
            </a:xfrm>
            <a:prstGeom prst="rect">
              <a:avLst/>
            </a:prstGeom>
            <a:noFill/>
            <a:ln w="9525">
              <a:noFill/>
              <a:miter lim="800000"/>
              <a:headEnd/>
              <a:tailEnd/>
            </a:ln>
          </p:spPr>
        </p:pic>
        <p:pic>
          <p:nvPicPr>
            <p:cNvPr id="62510" name="Picture 29" descr="person"/>
            <p:cNvPicPr>
              <a:picLocks noChangeAspect="1" noChangeArrowheads="1"/>
            </p:cNvPicPr>
            <p:nvPr/>
          </p:nvPicPr>
          <p:blipFill>
            <a:blip r:embed="rId9"/>
            <a:srcRect l="19753" r="22221" b="15054"/>
            <a:stretch>
              <a:fillRect/>
            </a:stretch>
          </p:blipFill>
          <p:spPr bwMode="auto">
            <a:xfrm>
              <a:off x="4441086" y="1269095"/>
              <a:ext cx="369888" cy="620712"/>
            </a:xfrm>
            <a:prstGeom prst="rect">
              <a:avLst/>
            </a:prstGeom>
            <a:noFill/>
            <a:ln w="9525">
              <a:noFill/>
              <a:miter lim="800000"/>
              <a:headEnd/>
              <a:tailEnd/>
            </a:ln>
          </p:spPr>
        </p:pic>
        <p:pic>
          <p:nvPicPr>
            <p:cNvPr id="62511" name="Picture 29" descr="person"/>
            <p:cNvPicPr>
              <a:picLocks noChangeAspect="1" noChangeArrowheads="1"/>
            </p:cNvPicPr>
            <p:nvPr/>
          </p:nvPicPr>
          <p:blipFill>
            <a:blip r:embed="rId9"/>
            <a:srcRect l="19753" r="22221" b="15054"/>
            <a:stretch>
              <a:fillRect/>
            </a:stretch>
          </p:blipFill>
          <p:spPr bwMode="auto">
            <a:xfrm>
              <a:off x="2374542" y="2031095"/>
              <a:ext cx="369888" cy="620712"/>
            </a:xfrm>
            <a:prstGeom prst="rect">
              <a:avLst/>
            </a:prstGeom>
            <a:noFill/>
            <a:ln w="9525">
              <a:noFill/>
              <a:miter lim="800000"/>
              <a:headEnd/>
              <a:tailEnd/>
            </a:ln>
          </p:spPr>
        </p:pic>
        <p:pic>
          <p:nvPicPr>
            <p:cNvPr id="62512" name="Picture 29" descr="person"/>
            <p:cNvPicPr>
              <a:picLocks noChangeAspect="1" noChangeArrowheads="1"/>
            </p:cNvPicPr>
            <p:nvPr/>
          </p:nvPicPr>
          <p:blipFill>
            <a:blip r:embed="rId9"/>
            <a:srcRect l="19753" r="22221" b="15054"/>
            <a:stretch>
              <a:fillRect/>
            </a:stretch>
          </p:blipFill>
          <p:spPr bwMode="auto">
            <a:xfrm>
              <a:off x="2526942" y="2183495"/>
              <a:ext cx="369888" cy="620712"/>
            </a:xfrm>
            <a:prstGeom prst="rect">
              <a:avLst/>
            </a:prstGeom>
            <a:noFill/>
            <a:ln w="9525">
              <a:noFill/>
              <a:miter lim="800000"/>
              <a:headEnd/>
              <a:tailEnd/>
            </a:ln>
          </p:spPr>
        </p:pic>
      </p:grpSp>
    </p:spTree>
  </p:cSld>
  <p:clrMapOvr>
    <a:masterClrMapping/>
  </p:clrMapOvr>
  <p:transition advClick="0" advTm="2000">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lowchart: Magnetic Disk 87"/>
          <p:cNvSpPr/>
          <p:nvPr/>
        </p:nvSpPr>
        <p:spPr bwMode="auto">
          <a:xfrm>
            <a:off x="5551488" y="2822575"/>
            <a:ext cx="560387" cy="754063"/>
          </a:xfrm>
          <a:prstGeom prst="flowChartMagneticDisk">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7" name="Flowchart: Magnetic Disk 86"/>
          <p:cNvSpPr/>
          <p:nvPr/>
        </p:nvSpPr>
        <p:spPr bwMode="auto">
          <a:xfrm>
            <a:off x="4638675" y="3276600"/>
            <a:ext cx="560388" cy="754063"/>
          </a:xfrm>
          <a:prstGeom prst="flowChartMagneticDisk">
            <a:avLst/>
          </a:prstGeom>
          <a:gradFill flip="none" rotWithShape="1">
            <a:gsLst>
              <a:gs pos="0">
                <a:schemeClr val="bg1">
                  <a:lumMod val="10000"/>
                  <a:lumOff val="90000"/>
                  <a:shade val="30000"/>
                  <a:satMod val="115000"/>
                </a:schemeClr>
              </a:gs>
              <a:gs pos="50000">
                <a:schemeClr val="bg1">
                  <a:lumMod val="10000"/>
                  <a:lumOff val="90000"/>
                  <a:shade val="67500"/>
                  <a:satMod val="115000"/>
                </a:schemeClr>
              </a:gs>
              <a:gs pos="100000">
                <a:schemeClr val="bg1">
                  <a:lumMod val="10000"/>
                  <a:lumOff val="9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6" name="Flowchart: Magnetic Disk 85"/>
          <p:cNvSpPr/>
          <p:nvPr/>
        </p:nvSpPr>
        <p:spPr bwMode="auto">
          <a:xfrm>
            <a:off x="3725863" y="3729038"/>
            <a:ext cx="560387" cy="754062"/>
          </a:xfrm>
          <a:prstGeom prst="flowChartMagneticDisk">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5" name="Flowchart: Magnetic Disk 84"/>
          <p:cNvSpPr/>
          <p:nvPr/>
        </p:nvSpPr>
        <p:spPr bwMode="auto">
          <a:xfrm>
            <a:off x="2814638" y="4181475"/>
            <a:ext cx="560387" cy="754063"/>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9" name="Flowchart: Magnetic Disk 88"/>
          <p:cNvSpPr/>
          <p:nvPr/>
        </p:nvSpPr>
        <p:spPr bwMode="auto">
          <a:xfrm>
            <a:off x="1901825" y="4711700"/>
            <a:ext cx="560388" cy="754063"/>
          </a:xfrm>
          <a:prstGeom prst="flowChartMagneticDisk">
            <a:avLst/>
          </a:prstGeom>
          <a:gradFill flip="none" rotWithShape="1">
            <a:gsLst>
              <a:gs pos="0">
                <a:schemeClr val="bg1">
                  <a:lumMod val="90000"/>
                  <a:lumOff val="10000"/>
                  <a:shade val="30000"/>
                  <a:satMod val="115000"/>
                </a:schemeClr>
              </a:gs>
              <a:gs pos="50000">
                <a:schemeClr val="bg1">
                  <a:lumMod val="90000"/>
                  <a:lumOff val="10000"/>
                  <a:shade val="67500"/>
                  <a:satMod val="115000"/>
                </a:schemeClr>
              </a:gs>
              <a:gs pos="100000">
                <a:schemeClr val="bg1">
                  <a:lumMod val="90000"/>
                  <a:lumOff val="1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grpSp>
        <p:nvGrpSpPr>
          <p:cNvPr id="381" name="Group 380"/>
          <p:cNvGrpSpPr>
            <a:grpSpLocks/>
          </p:cNvGrpSpPr>
          <p:nvPr/>
        </p:nvGrpSpPr>
        <p:grpSpPr bwMode="auto">
          <a:xfrm>
            <a:off x="666750" y="612775"/>
            <a:ext cx="4608513" cy="2719388"/>
            <a:chOff x="666230" y="612017"/>
            <a:chExt cx="4609107" cy="2719549"/>
          </a:xfrm>
        </p:grpSpPr>
        <p:pic>
          <p:nvPicPr>
            <p:cNvPr id="64802" name="Picture 12" descr="appNetworkFile"/>
            <p:cNvPicPr>
              <a:picLocks noChangeAspect="1" noChangeArrowheads="1"/>
            </p:cNvPicPr>
            <p:nvPr/>
          </p:nvPicPr>
          <p:blipFill>
            <a:blip r:embed="rId3"/>
            <a:srcRect/>
            <a:stretch>
              <a:fillRect/>
            </a:stretch>
          </p:blipFill>
          <p:spPr bwMode="auto">
            <a:xfrm>
              <a:off x="4651449" y="612017"/>
              <a:ext cx="623888" cy="811213"/>
            </a:xfrm>
            <a:prstGeom prst="rect">
              <a:avLst/>
            </a:prstGeom>
            <a:noFill/>
            <a:ln w="9525">
              <a:noFill/>
              <a:miter lim="800000"/>
              <a:headEnd/>
              <a:tailEnd/>
            </a:ln>
          </p:spPr>
        </p:pic>
        <p:pic>
          <p:nvPicPr>
            <p:cNvPr id="64803" name="Picture 13" descr="appHTMLweb"/>
            <p:cNvPicPr>
              <a:picLocks noChangeAspect="1" noChangeArrowheads="1"/>
            </p:cNvPicPr>
            <p:nvPr/>
          </p:nvPicPr>
          <p:blipFill>
            <a:blip r:embed="rId4"/>
            <a:srcRect/>
            <a:stretch>
              <a:fillRect/>
            </a:stretch>
          </p:blipFill>
          <p:spPr bwMode="auto">
            <a:xfrm>
              <a:off x="2630779" y="1519772"/>
              <a:ext cx="623888" cy="811212"/>
            </a:xfrm>
            <a:prstGeom prst="rect">
              <a:avLst/>
            </a:prstGeom>
            <a:noFill/>
            <a:ln w="9525">
              <a:noFill/>
              <a:miter lim="800000"/>
              <a:headEnd/>
              <a:tailEnd/>
            </a:ln>
          </p:spPr>
        </p:pic>
        <p:pic>
          <p:nvPicPr>
            <p:cNvPr id="64804" name="Picture 14" descr="appGreen"/>
            <p:cNvPicPr>
              <a:picLocks noChangeAspect="1" noChangeArrowheads="1"/>
            </p:cNvPicPr>
            <p:nvPr/>
          </p:nvPicPr>
          <p:blipFill>
            <a:blip r:embed="rId5"/>
            <a:srcRect/>
            <a:stretch>
              <a:fillRect/>
            </a:stretch>
          </p:blipFill>
          <p:spPr bwMode="auto">
            <a:xfrm>
              <a:off x="666230" y="2520353"/>
              <a:ext cx="623888" cy="811213"/>
            </a:xfrm>
            <a:prstGeom prst="rect">
              <a:avLst/>
            </a:prstGeom>
            <a:noFill/>
            <a:ln w="9525">
              <a:noFill/>
              <a:miter lim="800000"/>
              <a:headEnd/>
              <a:tailEnd/>
            </a:ln>
          </p:spPr>
        </p:pic>
        <p:pic>
          <p:nvPicPr>
            <p:cNvPr id="64805" name="Picture 15"/>
            <p:cNvPicPr>
              <a:picLocks noChangeAspect="1" noChangeArrowheads="1"/>
            </p:cNvPicPr>
            <p:nvPr/>
          </p:nvPicPr>
          <p:blipFill>
            <a:blip r:embed="rId6"/>
            <a:srcRect/>
            <a:stretch>
              <a:fillRect/>
            </a:stretch>
          </p:blipFill>
          <p:spPr bwMode="auto">
            <a:xfrm>
              <a:off x="3699486" y="1056745"/>
              <a:ext cx="622300" cy="811213"/>
            </a:xfrm>
            <a:prstGeom prst="rect">
              <a:avLst/>
            </a:prstGeom>
            <a:noFill/>
            <a:ln w="9525">
              <a:noFill/>
              <a:miter lim="800000"/>
              <a:headEnd/>
              <a:tailEnd/>
            </a:ln>
          </p:spPr>
        </p:pic>
        <p:pic>
          <p:nvPicPr>
            <p:cNvPr id="64806" name="Picture 16" descr="appData"/>
            <p:cNvPicPr>
              <a:picLocks noChangeAspect="1" noChangeArrowheads="1"/>
            </p:cNvPicPr>
            <p:nvPr/>
          </p:nvPicPr>
          <p:blipFill>
            <a:blip r:embed="rId7"/>
            <a:srcRect/>
            <a:stretch>
              <a:fillRect/>
            </a:stretch>
          </p:blipFill>
          <p:spPr bwMode="auto">
            <a:xfrm>
              <a:off x="1636359" y="1977716"/>
              <a:ext cx="623888" cy="811212"/>
            </a:xfrm>
            <a:prstGeom prst="rect">
              <a:avLst/>
            </a:prstGeom>
            <a:noFill/>
            <a:ln w="9525">
              <a:noFill/>
              <a:miter lim="800000"/>
              <a:headEnd/>
              <a:tailEnd/>
            </a:ln>
          </p:spPr>
        </p:pic>
      </p:grpSp>
      <p:sp>
        <p:nvSpPr>
          <p:cNvPr id="372" name="TextBox 371"/>
          <p:cNvSpPr txBox="1">
            <a:spLocks noChangeArrowheads="1"/>
          </p:cNvSpPr>
          <p:nvPr/>
        </p:nvSpPr>
        <p:spPr bwMode="auto">
          <a:xfrm>
            <a:off x="3040063" y="3035300"/>
            <a:ext cx="1082675" cy="646113"/>
          </a:xfrm>
          <a:prstGeom prst="rect">
            <a:avLst/>
          </a:prstGeom>
          <a:noFill/>
          <a:ln w="9525">
            <a:noFill/>
            <a:miter lim="800000"/>
            <a:headEnd/>
            <a:tailEnd/>
          </a:ln>
        </p:spPr>
        <p:txBody>
          <a:bodyPr wrap="none">
            <a:spAutoFit/>
          </a:bodyPr>
          <a:lstStyle/>
          <a:p>
            <a:pPr algn="ctr"/>
            <a:r>
              <a:rPr lang="en-US">
                <a:solidFill>
                  <a:srgbClr val="FF0000"/>
                </a:solidFill>
              </a:rPr>
              <a:t>5X More</a:t>
            </a:r>
            <a:br>
              <a:rPr lang="en-US">
                <a:solidFill>
                  <a:srgbClr val="FF0000"/>
                </a:solidFill>
              </a:rPr>
            </a:br>
            <a:r>
              <a:rPr lang="en-US">
                <a:solidFill>
                  <a:srgbClr val="FF0000"/>
                </a:solidFill>
              </a:rPr>
              <a:t>Users</a:t>
            </a:r>
          </a:p>
        </p:txBody>
      </p:sp>
      <p:pic>
        <p:nvPicPr>
          <p:cNvPr id="20490"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2">
                <a:tint val="45000"/>
                <a:satMod val="400000"/>
              </a:schemeClr>
            </a:duotone>
          </a:blip>
          <a:srcRect/>
          <a:stretch>
            <a:fillRect/>
          </a:stretch>
        </p:blipFill>
        <p:spPr bwMode="auto">
          <a:xfrm>
            <a:off x="5018090" y="1852731"/>
            <a:ext cx="847725" cy="1514475"/>
          </a:xfrm>
          <a:prstGeom prst="rect">
            <a:avLst/>
          </a:prstGeom>
          <a:noFill/>
          <a:ln w="9525">
            <a:noFill/>
            <a:miter lim="800000"/>
            <a:headEnd/>
            <a:tailEnd/>
          </a:ln>
        </p:spPr>
      </p:pic>
      <p:pic>
        <p:nvPicPr>
          <p:cNvPr id="20489" name="Picture 3" descr="\\datacore\MKTG\MKTG Graphics &amp; Materials\Graphics Library\Graphs &amp; Diagrams\GIF diagrams\application-server.gif"/>
          <p:cNvPicPr>
            <a:picLocks noChangeAspect="1" noChangeArrowheads="1"/>
          </p:cNvPicPr>
          <p:nvPr/>
        </p:nvPicPr>
        <p:blipFill>
          <a:blip r:embed="rId8"/>
          <a:srcRect/>
          <a:stretch>
            <a:fillRect/>
          </a:stretch>
        </p:blipFill>
        <p:spPr bwMode="auto">
          <a:xfrm>
            <a:off x="4079875" y="2325688"/>
            <a:ext cx="847725" cy="1514475"/>
          </a:xfrm>
          <a:prstGeom prst="rect">
            <a:avLst/>
          </a:prstGeom>
          <a:noFill/>
          <a:ln w="9525">
            <a:noFill/>
            <a:miter lim="800000"/>
            <a:headEnd/>
            <a:tailEnd/>
          </a:ln>
        </p:spPr>
      </p:pic>
      <p:pic>
        <p:nvPicPr>
          <p:cNvPr id="20488" name="Picture 3" descr="\\datacore\MKTG\MKTG Graphics &amp; Materials\Graphics Library\Graphs &amp; Diagrams\GIF diagrams\application-server.gif"/>
          <p:cNvPicPr>
            <a:picLocks noChangeAspect="1" noChangeArrowheads="1"/>
          </p:cNvPicPr>
          <p:nvPr/>
        </p:nvPicPr>
        <p:blipFill>
          <a:blip r:embed="rId8">
            <a:duotone>
              <a:prstClr val="black"/>
              <a:schemeClr val="tx2">
                <a:tint val="45000"/>
                <a:satMod val="400000"/>
              </a:schemeClr>
            </a:duotone>
          </a:blip>
          <a:srcRect/>
          <a:stretch>
            <a:fillRect/>
          </a:stretch>
        </p:blipFill>
        <p:spPr bwMode="auto">
          <a:xfrm>
            <a:off x="3140077" y="2798881"/>
            <a:ext cx="847725" cy="1514475"/>
          </a:xfrm>
          <a:prstGeom prst="rect">
            <a:avLst/>
          </a:prstGeom>
          <a:noFill/>
          <a:ln w="9525">
            <a:noFill/>
            <a:miter lim="800000"/>
            <a:headEnd/>
            <a:tailEnd/>
          </a:ln>
        </p:spPr>
      </p:pic>
      <p:pic>
        <p:nvPicPr>
          <p:cNvPr id="20487"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1">
                <a:tint val="45000"/>
                <a:satMod val="400000"/>
              </a:schemeClr>
            </a:duotone>
          </a:blip>
          <a:srcRect/>
          <a:stretch>
            <a:fillRect/>
          </a:stretch>
        </p:blipFill>
        <p:spPr bwMode="auto">
          <a:xfrm>
            <a:off x="2201865" y="3271956"/>
            <a:ext cx="847725" cy="1514475"/>
          </a:xfrm>
          <a:prstGeom prst="rect">
            <a:avLst/>
          </a:prstGeom>
          <a:noFill/>
          <a:ln w="9525">
            <a:noFill/>
            <a:miter lim="800000"/>
            <a:headEnd/>
            <a:tailEnd/>
          </a:ln>
        </p:spPr>
      </p:pic>
      <p:sp>
        <p:nvSpPr>
          <p:cNvPr id="64524" name="Title 5"/>
          <p:cNvSpPr>
            <a:spLocks noGrp="1"/>
          </p:cNvSpPr>
          <p:nvPr>
            <p:ph type="title" idx="4294967295"/>
          </p:nvPr>
        </p:nvSpPr>
        <p:spPr>
          <a:xfrm>
            <a:off x="165100" y="165100"/>
            <a:ext cx="9144000" cy="965200"/>
          </a:xfrm>
        </p:spPr>
        <p:txBody>
          <a:bodyPr/>
          <a:lstStyle/>
          <a:p>
            <a:r>
              <a:rPr lang="en-US" sz="3000" b="1" smtClean="0"/>
              <a:t>After:</a:t>
            </a:r>
            <a:r>
              <a:rPr lang="en-US" sz="3000" smtClean="0"/>
              <a:t> Concentrated Workloads</a:t>
            </a:r>
          </a:p>
        </p:txBody>
      </p:sp>
      <p:pic>
        <p:nvPicPr>
          <p:cNvPr id="20483"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4">
                <a:tint val="45000"/>
                <a:satMod val="400000"/>
              </a:schemeClr>
            </a:duotone>
            <a:lum bright="-35000"/>
          </a:blip>
          <a:srcRect/>
          <a:stretch>
            <a:fillRect/>
          </a:stretch>
        </p:blipFill>
        <p:spPr bwMode="auto">
          <a:xfrm>
            <a:off x="1263652" y="3745031"/>
            <a:ext cx="847725" cy="1514475"/>
          </a:xfrm>
          <a:prstGeom prst="rect">
            <a:avLst/>
          </a:prstGeom>
          <a:noFill/>
          <a:ln w="9525">
            <a:noFill/>
            <a:miter lim="800000"/>
            <a:headEnd/>
            <a:tailEnd/>
          </a:ln>
        </p:spPr>
      </p:pic>
      <p:grpSp>
        <p:nvGrpSpPr>
          <p:cNvPr id="102" name="Group 101"/>
          <p:cNvGrpSpPr>
            <a:grpSpLocks/>
          </p:cNvGrpSpPr>
          <p:nvPr/>
        </p:nvGrpSpPr>
        <p:grpSpPr bwMode="auto">
          <a:xfrm>
            <a:off x="2249488" y="1931988"/>
            <a:ext cx="760412" cy="642937"/>
            <a:chOff x="2130425" y="574591"/>
            <a:chExt cx="1258888" cy="1025609"/>
          </a:xfrm>
        </p:grpSpPr>
        <p:grpSp>
          <p:nvGrpSpPr>
            <p:cNvPr id="64786" name="Group 3"/>
            <p:cNvGrpSpPr>
              <a:grpSpLocks/>
            </p:cNvGrpSpPr>
            <p:nvPr/>
          </p:nvGrpSpPr>
          <p:grpSpPr bwMode="auto">
            <a:xfrm>
              <a:off x="2130425" y="588956"/>
              <a:ext cx="1258888" cy="1011237"/>
              <a:chOff x="624" y="3264"/>
              <a:chExt cx="690" cy="583"/>
            </a:xfrm>
          </p:grpSpPr>
          <p:sp>
            <p:nvSpPr>
              <p:cNvPr id="64788"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89"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90"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91"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92"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93"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94"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95"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96"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97"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98"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99"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800"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801"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87" name="Picture 12" descr="appNetworkFile"/>
            <p:cNvPicPr>
              <a:picLocks noChangeAspect="1" noChangeArrowheads="1"/>
            </p:cNvPicPr>
            <p:nvPr/>
          </p:nvPicPr>
          <p:blipFill>
            <a:blip r:embed="rId9"/>
            <a:srcRect/>
            <a:stretch>
              <a:fillRect/>
            </a:stretch>
          </p:blipFill>
          <p:spPr bwMode="auto">
            <a:xfrm>
              <a:off x="2728822" y="574591"/>
              <a:ext cx="623888" cy="811213"/>
            </a:xfrm>
            <a:prstGeom prst="rect">
              <a:avLst/>
            </a:prstGeom>
            <a:noFill/>
            <a:ln w="9525">
              <a:noFill/>
              <a:miter lim="800000"/>
              <a:headEnd/>
              <a:tailEnd/>
            </a:ln>
          </p:spPr>
        </p:pic>
      </p:grpSp>
      <p:grpSp>
        <p:nvGrpSpPr>
          <p:cNvPr id="119" name="Group 118"/>
          <p:cNvGrpSpPr>
            <a:grpSpLocks/>
          </p:cNvGrpSpPr>
          <p:nvPr/>
        </p:nvGrpSpPr>
        <p:grpSpPr bwMode="auto">
          <a:xfrm>
            <a:off x="261938" y="2882900"/>
            <a:ext cx="744537" cy="647700"/>
            <a:chOff x="1971928" y="1126039"/>
            <a:chExt cx="743338" cy="647509"/>
          </a:xfrm>
        </p:grpSpPr>
        <p:grpSp>
          <p:nvGrpSpPr>
            <p:cNvPr id="64770" name="Group 3"/>
            <p:cNvGrpSpPr>
              <a:grpSpLocks/>
            </p:cNvGrpSpPr>
            <p:nvPr/>
          </p:nvGrpSpPr>
          <p:grpSpPr bwMode="auto">
            <a:xfrm>
              <a:off x="1971926" y="1126037"/>
              <a:ext cx="741553" cy="647509"/>
              <a:chOff x="624" y="3264"/>
              <a:chExt cx="690" cy="583"/>
            </a:xfrm>
          </p:grpSpPr>
          <p:sp>
            <p:nvSpPr>
              <p:cNvPr id="64772"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73"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74"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75"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76"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77"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78"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79"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80"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81"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82"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83"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84"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85"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71" name="Picture 14" descr="appGreen"/>
            <p:cNvPicPr>
              <a:picLocks noChangeAspect="1" noChangeArrowheads="1"/>
            </p:cNvPicPr>
            <p:nvPr/>
          </p:nvPicPr>
          <p:blipFill>
            <a:blip r:embed="rId10"/>
            <a:srcRect/>
            <a:stretch>
              <a:fillRect/>
            </a:stretch>
          </p:blipFill>
          <p:spPr bwMode="auto">
            <a:xfrm>
              <a:off x="2324100" y="1132142"/>
              <a:ext cx="391166" cy="508614"/>
            </a:xfrm>
            <a:prstGeom prst="rect">
              <a:avLst/>
            </a:prstGeom>
            <a:noFill/>
            <a:ln w="9525">
              <a:noFill/>
              <a:miter lim="800000"/>
              <a:headEnd/>
              <a:tailEnd/>
            </a:ln>
          </p:spPr>
        </p:pic>
      </p:grpSp>
      <p:grpSp>
        <p:nvGrpSpPr>
          <p:cNvPr id="136" name="Group 135"/>
          <p:cNvGrpSpPr>
            <a:grpSpLocks/>
          </p:cNvGrpSpPr>
          <p:nvPr/>
        </p:nvGrpSpPr>
        <p:grpSpPr bwMode="auto">
          <a:xfrm>
            <a:off x="3201988" y="1500188"/>
            <a:ext cx="774700" cy="623887"/>
            <a:chOff x="2468562" y="682029"/>
            <a:chExt cx="1258888" cy="1013422"/>
          </a:xfrm>
        </p:grpSpPr>
        <p:grpSp>
          <p:nvGrpSpPr>
            <p:cNvPr id="64754" name="Group 3"/>
            <p:cNvGrpSpPr>
              <a:grpSpLocks/>
            </p:cNvGrpSpPr>
            <p:nvPr/>
          </p:nvGrpSpPr>
          <p:grpSpPr bwMode="auto">
            <a:xfrm>
              <a:off x="2468562" y="684207"/>
              <a:ext cx="1258888" cy="1011237"/>
              <a:chOff x="624" y="3264"/>
              <a:chExt cx="690" cy="583"/>
            </a:xfrm>
          </p:grpSpPr>
          <p:sp>
            <p:nvSpPr>
              <p:cNvPr id="64756"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57"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58"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59"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60"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61"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62"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63"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64"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65"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66"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67"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68"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69"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55" name="Picture 16" descr="appData"/>
            <p:cNvPicPr>
              <a:picLocks noChangeAspect="1" noChangeArrowheads="1"/>
            </p:cNvPicPr>
            <p:nvPr/>
          </p:nvPicPr>
          <p:blipFill>
            <a:blip r:embed="rId11"/>
            <a:srcRect/>
            <a:stretch>
              <a:fillRect/>
            </a:stretch>
          </p:blipFill>
          <p:spPr bwMode="auto">
            <a:xfrm>
              <a:off x="3066088" y="682029"/>
              <a:ext cx="623888" cy="811212"/>
            </a:xfrm>
            <a:prstGeom prst="rect">
              <a:avLst/>
            </a:prstGeom>
            <a:noFill/>
            <a:ln w="9525">
              <a:noFill/>
              <a:miter lim="800000"/>
              <a:headEnd/>
              <a:tailEnd/>
            </a:ln>
          </p:spPr>
        </p:pic>
      </p:grpSp>
      <p:grpSp>
        <p:nvGrpSpPr>
          <p:cNvPr id="153" name="Group 152"/>
          <p:cNvGrpSpPr>
            <a:grpSpLocks/>
          </p:cNvGrpSpPr>
          <p:nvPr/>
        </p:nvGrpSpPr>
        <p:grpSpPr bwMode="auto">
          <a:xfrm>
            <a:off x="4144963" y="979488"/>
            <a:ext cx="809625" cy="661987"/>
            <a:chOff x="3616325" y="695085"/>
            <a:chExt cx="1258888" cy="1028940"/>
          </a:xfrm>
        </p:grpSpPr>
        <p:grpSp>
          <p:nvGrpSpPr>
            <p:cNvPr id="64738" name="Group 3"/>
            <p:cNvGrpSpPr>
              <a:grpSpLocks/>
            </p:cNvGrpSpPr>
            <p:nvPr/>
          </p:nvGrpSpPr>
          <p:grpSpPr bwMode="auto">
            <a:xfrm>
              <a:off x="3616325" y="712781"/>
              <a:ext cx="1258888" cy="1011237"/>
              <a:chOff x="624" y="3264"/>
              <a:chExt cx="690" cy="583"/>
            </a:xfrm>
          </p:grpSpPr>
          <p:sp>
            <p:nvSpPr>
              <p:cNvPr id="64740"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41"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42"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43"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44"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45"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46"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47"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48"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49"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50"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51"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52"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53"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39" name="Picture 13" descr="appHTMLweb"/>
            <p:cNvPicPr>
              <a:picLocks noChangeAspect="1" noChangeArrowheads="1"/>
            </p:cNvPicPr>
            <p:nvPr/>
          </p:nvPicPr>
          <p:blipFill>
            <a:blip r:embed="rId12"/>
            <a:srcRect/>
            <a:stretch>
              <a:fillRect/>
            </a:stretch>
          </p:blipFill>
          <p:spPr bwMode="auto">
            <a:xfrm>
              <a:off x="4230553" y="695085"/>
              <a:ext cx="623888" cy="811212"/>
            </a:xfrm>
            <a:prstGeom prst="rect">
              <a:avLst/>
            </a:prstGeom>
            <a:noFill/>
            <a:ln w="9525">
              <a:noFill/>
              <a:miter lim="800000"/>
              <a:headEnd/>
              <a:tailEnd/>
            </a:ln>
          </p:spPr>
        </p:pic>
      </p:grpSp>
      <p:grpSp>
        <p:nvGrpSpPr>
          <p:cNvPr id="170" name="Group 169"/>
          <p:cNvGrpSpPr>
            <a:grpSpLocks/>
          </p:cNvGrpSpPr>
          <p:nvPr/>
        </p:nvGrpSpPr>
        <p:grpSpPr bwMode="auto">
          <a:xfrm>
            <a:off x="1246188" y="2384425"/>
            <a:ext cx="785812" cy="633413"/>
            <a:chOff x="587375" y="1434413"/>
            <a:chExt cx="1258888" cy="1013512"/>
          </a:xfrm>
        </p:grpSpPr>
        <p:grpSp>
          <p:nvGrpSpPr>
            <p:cNvPr id="64722" name="Group 3"/>
            <p:cNvGrpSpPr>
              <a:grpSpLocks/>
            </p:cNvGrpSpPr>
            <p:nvPr/>
          </p:nvGrpSpPr>
          <p:grpSpPr bwMode="auto">
            <a:xfrm>
              <a:off x="587375" y="1436681"/>
              <a:ext cx="1258888" cy="1011237"/>
              <a:chOff x="624" y="3264"/>
              <a:chExt cx="690" cy="583"/>
            </a:xfrm>
          </p:grpSpPr>
          <p:sp>
            <p:nvSpPr>
              <p:cNvPr id="64724"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25"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26"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27"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28"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29"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30"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31"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32"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33"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34"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35"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36"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37"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23" name="Picture 15"/>
            <p:cNvPicPr>
              <a:picLocks noChangeAspect="1" noChangeArrowheads="1"/>
            </p:cNvPicPr>
            <p:nvPr/>
          </p:nvPicPr>
          <p:blipFill>
            <a:blip r:embed="rId6"/>
            <a:srcRect/>
            <a:stretch>
              <a:fillRect/>
            </a:stretch>
          </p:blipFill>
          <p:spPr bwMode="auto">
            <a:xfrm>
              <a:off x="1196326" y="1434413"/>
              <a:ext cx="622300" cy="811213"/>
            </a:xfrm>
            <a:prstGeom prst="rect">
              <a:avLst/>
            </a:prstGeom>
            <a:noFill/>
            <a:ln w="9525">
              <a:noFill/>
              <a:miter lim="800000"/>
              <a:headEnd/>
              <a:tailEnd/>
            </a:ln>
          </p:spPr>
        </p:pic>
      </p:grpSp>
      <p:grpSp>
        <p:nvGrpSpPr>
          <p:cNvPr id="187" name="Group 186"/>
          <p:cNvGrpSpPr>
            <a:grpSpLocks/>
          </p:cNvGrpSpPr>
          <p:nvPr/>
        </p:nvGrpSpPr>
        <p:grpSpPr bwMode="auto">
          <a:xfrm>
            <a:off x="414338" y="3035300"/>
            <a:ext cx="744537" cy="647700"/>
            <a:chOff x="1971928" y="1126039"/>
            <a:chExt cx="743338" cy="647509"/>
          </a:xfrm>
        </p:grpSpPr>
        <p:grpSp>
          <p:nvGrpSpPr>
            <p:cNvPr id="64706" name="Group 3"/>
            <p:cNvGrpSpPr>
              <a:grpSpLocks/>
            </p:cNvGrpSpPr>
            <p:nvPr/>
          </p:nvGrpSpPr>
          <p:grpSpPr bwMode="auto">
            <a:xfrm>
              <a:off x="1971925" y="1126036"/>
              <a:ext cx="741553" cy="647509"/>
              <a:chOff x="624" y="3264"/>
              <a:chExt cx="690" cy="583"/>
            </a:xfrm>
          </p:grpSpPr>
          <p:sp>
            <p:nvSpPr>
              <p:cNvPr id="64708"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709"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710"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711"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12"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713"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714"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715"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16"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17"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18"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19"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20"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21"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707" name="Picture 14" descr="appGreen"/>
            <p:cNvPicPr>
              <a:picLocks noChangeAspect="1" noChangeArrowheads="1"/>
            </p:cNvPicPr>
            <p:nvPr/>
          </p:nvPicPr>
          <p:blipFill>
            <a:blip r:embed="rId10"/>
            <a:srcRect/>
            <a:stretch>
              <a:fillRect/>
            </a:stretch>
          </p:blipFill>
          <p:spPr bwMode="auto">
            <a:xfrm>
              <a:off x="2324100" y="1132142"/>
              <a:ext cx="391166" cy="508614"/>
            </a:xfrm>
            <a:prstGeom prst="rect">
              <a:avLst/>
            </a:prstGeom>
            <a:noFill/>
            <a:ln w="9525">
              <a:noFill/>
              <a:miter lim="800000"/>
              <a:headEnd/>
              <a:tailEnd/>
            </a:ln>
          </p:spPr>
        </p:pic>
      </p:grpSp>
      <p:grpSp>
        <p:nvGrpSpPr>
          <p:cNvPr id="204" name="Group 203"/>
          <p:cNvGrpSpPr>
            <a:grpSpLocks/>
          </p:cNvGrpSpPr>
          <p:nvPr/>
        </p:nvGrpSpPr>
        <p:grpSpPr bwMode="auto">
          <a:xfrm>
            <a:off x="566738" y="3187700"/>
            <a:ext cx="744537" cy="647700"/>
            <a:chOff x="1971928" y="1126039"/>
            <a:chExt cx="743338" cy="647509"/>
          </a:xfrm>
        </p:grpSpPr>
        <p:grpSp>
          <p:nvGrpSpPr>
            <p:cNvPr id="64690" name="Group 3"/>
            <p:cNvGrpSpPr>
              <a:grpSpLocks/>
            </p:cNvGrpSpPr>
            <p:nvPr/>
          </p:nvGrpSpPr>
          <p:grpSpPr bwMode="auto">
            <a:xfrm>
              <a:off x="1971924" y="1126035"/>
              <a:ext cx="741553" cy="647509"/>
              <a:chOff x="624" y="3264"/>
              <a:chExt cx="690" cy="583"/>
            </a:xfrm>
          </p:grpSpPr>
          <p:sp>
            <p:nvSpPr>
              <p:cNvPr id="64692"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93"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94"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95"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96"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97"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98"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99"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700"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701"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702"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703"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704"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705"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91" name="Picture 14" descr="appGreen"/>
            <p:cNvPicPr>
              <a:picLocks noChangeAspect="1" noChangeArrowheads="1"/>
            </p:cNvPicPr>
            <p:nvPr/>
          </p:nvPicPr>
          <p:blipFill>
            <a:blip r:embed="rId10"/>
            <a:srcRect/>
            <a:stretch>
              <a:fillRect/>
            </a:stretch>
          </p:blipFill>
          <p:spPr bwMode="auto">
            <a:xfrm>
              <a:off x="2324100" y="1132142"/>
              <a:ext cx="391166" cy="508614"/>
            </a:xfrm>
            <a:prstGeom prst="rect">
              <a:avLst/>
            </a:prstGeom>
            <a:noFill/>
            <a:ln w="9525">
              <a:noFill/>
              <a:miter lim="800000"/>
              <a:headEnd/>
              <a:tailEnd/>
            </a:ln>
          </p:spPr>
        </p:pic>
      </p:grpSp>
      <p:grpSp>
        <p:nvGrpSpPr>
          <p:cNvPr id="221" name="Group 220"/>
          <p:cNvGrpSpPr>
            <a:grpSpLocks/>
          </p:cNvGrpSpPr>
          <p:nvPr/>
        </p:nvGrpSpPr>
        <p:grpSpPr bwMode="auto">
          <a:xfrm>
            <a:off x="1398588" y="2536825"/>
            <a:ext cx="785812" cy="633413"/>
            <a:chOff x="587375" y="1434413"/>
            <a:chExt cx="1258888" cy="1013512"/>
          </a:xfrm>
        </p:grpSpPr>
        <p:grpSp>
          <p:nvGrpSpPr>
            <p:cNvPr id="64674" name="Group 3"/>
            <p:cNvGrpSpPr>
              <a:grpSpLocks/>
            </p:cNvGrpSpPr>
            <p:nvPr/>
          </p:nvGrpSpPr>
          <p:grpSpPr bwMode="auto">
            <a:xfrm>
              <a:off x="587375" y="1436681"/>
              <a:ext cx="1258888" cy="1011237"/>
              <a:chOff x="624" y="3264"/>
              <a:chExt cx="690" cy="583"/>
            </a:xfrm>
          </p:grpSpPr>
          <p:sp>
            <p:nvSpPr>
              <p:cNvPr id="64676"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77"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78"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79"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80"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81"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82"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83"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84"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85"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86"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87"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88"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89"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75" name="Picture 15"/>
            <p:cNvPicPr>
              <a:picLocks noChangeAspect="1" noChangeArrowheads="1"/>
            </p:cNvPicPr>
            <p:nvPr/>
          </p:nvPicPr>
          <p:blipFill>
            <a:blip r:embed="rId6"/>
            <a:srcRect/>
            <a:stretch>
              <a:fillRect/>
            </a:stretch>
          </p:blipFill>
          <p:spPr bwMode="auto">
            <a:xfrm>
              <a:off x="1196326" y="1434413"/>
              <a:ext cx="622300" cy="811213"/>
            </a:xfrm>
            <a:prstGeom prst="rect">
              <a:avLst/>
            </a:prstGeom>
            <a:noFill/>
            <a:ln w="9525">
              <a:noFill/>
              <a:miter lim="800000"/>
              <a:headEnd/>
              <a:tailEnd/>
            </a:ln>
          </p:spPr>
        </p:pic>
      </p:grpSp>
      <p:grpSp>
        <p:nvGrpSpPr>
          <p:cNvPr id="238" name="Group 237"/>
          <p:cNvGrpSpPr>
            <a:grpSpLocks/>
          </p:cNvGrpSpPr>
          <p:nvPr/>
        </p:nvGrpSpPr>
        <p:grpSpPr bwMode="auto">
          <a:xfrm>
            <a:off x="1550988" y="2689225"/>
            <a:ext cx="785812" cy="633413"/>
            <a:chOff x="587375" y="1434413"/>
            <a:chExt cx="1258888" cy="1013512"/>
          </a:xfrm>
        </p:grpSpPr>
        <p:grpSp>
          <p:nvGrpSpPr>
            <p:cNvPr id="64658" name="Group 3"/>
            <p:cNvGrpSpPr>
              <a:grpSpLocks/>
            </p:cNvGrpSpPr>
            <p:nvPr/>
          </p:nvGrpSpPr>
          <p:grpSpPr bwMode="auto">
            <a:xfrm>
              <a:off x="587375" y="1436681"/>
              <a:ext cx="1258888" cy="1011237"/>
              <a:chOff x="624" y="3264"/>
              <a:chExt cx="690" cy="583"/>
            </a:xfrm>
          </p:grpSpPr>
          <p:sp>
            <p:nvSpPr>
              <p:cNvPr id="64660"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61"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62"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63"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64"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65"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66"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67"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68"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69"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70"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71"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72"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73"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59" name="Picture 15"/>
            <p:cNvPicPr>
              <a:picLocks noChangeAspect="1" noChangeArrowheads="1"/>
            </p:cNvPicPr>
            <p:nvPr/>
          </p:nvPicPr>
          <p:blipFill>
            <a:blip r:embed="rId6"/>
            <a:srcRect/>
            <a:stretch>
              <a:fillRect/>
            </a:stretch>
          </p:blipFill>
          <p:spPr bwMode="auto">
            <a:xfrm>
              <a:off x="1196326" y="1434413"/>
              <a:ext cx="622300" cy="811213"/>
            </a:xfrm>
            <a:prstGeom prst="rect">
              <a:avLst/>
            </a:prstGeom>
            <a:noFill/>
            <a:ln w="9525">
              <a:noFill/>
              <a:miter lim="800000"/>
              <a:headEnd/>
              <a:tailEnd/>
            </a:ln>
          </p:spPr>
        </p:pic>
      </p:grpSp>
      <p:grpSp>
        <p:nvGrpSpPr>
          <p:cNvPr id="255" name="Group 254"/>
          <p:cNvGrpSpPr>
            <a:grpSpLocks/>
          </p:cNvGrpSpPr>
          <p:nvPr/>
        </p:nvGrpSpPr>
        <p:grpSpPr bwMode="auto">
          <a:xfrm>
            <a:off x="2401888" y="2084388"/>
            <a:ext cx="760412" cy="642937"/>
            <a:chOff x="2130425" y="574591"/>
            <a:chExt cx="1258888" cy="1025609"/>
          </a:xfrm>
        </p:grpSpPr>
        <p:grpSp>
          <p:nvGrpSpPr>
            <p:cNvPr id="64642" name="Group 3"/>
            <p:cNvGrpSpPr>
              <a:grpSpLocks/>
            </p:cNvGrpSpPr>
            <p:nvPr/>
          </p:nvGrpSpPr>
          <p:grpSpPr bwMode="auto">
            <a:xfrm>
              <a:off x="2130425" y="588956"/>
              <a:ext cx="1258888" cy="1011237"/>
              <a:chOff x="624" y="3264"/>
              <a:chExt cx="690" cy="583"/>
            </a:xfrm>
          </p:grpSpPr>
          <p:sp>
            <p:nvSpPr>
              <p:cNvPr id="64644"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45"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46"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47"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48"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49"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50"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51"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52"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53"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54"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55"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56"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57"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43" name="Picture 12" descr="appNetworkFile"/>
            <p:cNvPicPr>
              <a:picLocks noChangeAspect="1" noChangeArrowheads="1"/>
            </p:cNvPicPr>
            <p:nvPr/>
          </p:nvPicPr>
          <p:blipFill>
            <a:blip r:embed="rId9"/>
            <a:srcRect/>
            <a:stretch>
              <a:fillRect/>
            </a:stretch>
          </p:blipFill>
          <p:spPr bwMode="auto">
            <a:xfrm>
              <a:off x="2728822" y="574591"/>
              <a:ext cx="623888" cy="811213"/>
            </a:xfrm>
            <a:prstGeom prst="rect">
              <a:avLst/>
            </a:prstGeom>
            <a:noFill/>
            <a:ln w="9525">
              <a:noFill/>
              <a:miter lim="800000"/>
              <a:headEnd/>
              <a:tailEnd/>
            </a:ln>
          </p:spPr>
        </p:pic>
      </p:grpSp>
      <p:grpSp>
        <p:nvGrpSpPr>
          <p:cNvPr id="272" name="Group 271"/>
          <p:cNvGrpSpPr>
            <a:grpSpLocks/>
          </p:cNvGrpSpPr>
          <p:nvPr/>
        </p:nvGrpSpPr>
        <p:grpSpPr bwMode="auto">
          <a:xfrm>
            <a:off x="2554288" y="2236788"/>
            <a:ext cx="760412" cy="642937"/>
            <a:chOff x="2130425" y="574591"/>
            <a:chExt cx="1258888" cy="1025609"/>
          </a:xfrm>
        </p:grpSpPr>
        <p:grpSp>
          <p:nvGrpSpPr>
            <p:cNvPr id="64626" name="Group 3"/>
            <p:cNvGrpSpPr>
              <a:grpSpLocks/>
            </p:cNvGrpSpPr>
            <p:nvPr/>
          </p:nvGrpSpPr>
          <p:grpSpPr bwMode="auto">
            <a:xfrm>
              <a:off x="2130425" y="588956"/>
              <a:ext cx="1258888" cy="1011237"/>
              <a:chOff x="624" y="3264"/>
              <a:chExt cx="690" cy="583"/>
            </a:xfrm>
          </p:grpSpPr>
          <p:sp>
            <p:nvSpPr>
              <p:cNvPr id="64628"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29"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30"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31"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32"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33"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34"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35"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36"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37"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38"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39"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40"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41"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27" name="Picture 12" descr="appNetworkFile"/>
            <p:cNvPicPr>
              <a:picLocks noChangeAspect="1" noChangeArrowheads="1"/>
            </p:cNvPicPr>
            <p:nvPr/>
          </p:nvPicPr>
          <p:blipFill>
            <a:blip r:embed="rId9"/>
            <a:srcRect/>
            <a:stretch>
              <a:fillRect/>
            </a:stretch>
          </p:blipFill>
          <p:spPr bwMode="auto">
            <a:xfrm>
              <a:off x="2728822" y="574591"/>
              <a:ext cx="623888" cy="811213"/>
            </a:xfrm>
            <a:prstGeom prst="rect">
              <a:avLst/>
            </a:prstGeom>
            <a:noFill/>
            <a:ln w="9525">
              <a:noFill/>
              <a:miter lim="800000"/>
              <a:headEnd/>
              <a:tailEnd/>
            </a:ln>
          </p:spPr>
        </p:pic>
      </p:grpSp>
      <p:grpSp>
        <p:nvGrpSpPr>
          <p:cNvPr id="289" name="Group 288"/>
          <p:cNvGrpSpPr>
            <a:grpSpLocks/>
          </p:cNvGrpSpPr>
          <p:nvPr/>
        </p:nvGrpSpPr>
        <p:grpSpPr bwMode="auto">
          <a:xfrm>
            <a:off x="3354388" y="1652588"/>
            <a:ext cx="774700" cy="623887"/>
            <a:chOff x="2468562" y="682029"/>
            <a:chExt cx="1258888" cy="1013422"/>
          </a:xfrm>
        </p:grpSpPr>
        <p:grpSp>
          <p:nvGrpSpPr>
            <p:cNvPr id="64610" name="Group 3"/>
            <p:cNvGrpSpPr>
              <a:grpSpLocks/>
            </p:cNvGrpSpPr>
            <p:nvPr/>
          </p:nvGrpSpPr>
          <p:grpSpPr bwMode="auto">
            <a:xfrm>
              <a:off x="2468562" y="684207"/>
              <a:ext cx="1258888" cy="1011237"/>
              <a:chOff x="624" y="3264"/>
              <a:chExt cx="690" cy="583"/>
            </a:xfrm>
          </p:grpSpPr>
          <p:sp>
            <p:nvSpPr>
              <p:cNvPr id="64612"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613"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614"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615"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16"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17"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18"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19"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20"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21"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22"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23"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24"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25"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611" name="Picture 16" descr="appData"/>
            <p:cNvPicPr>
              <a:picLocks noChangeAspect="1" noChangeArrowheads="1"/>
            </p:cNvPicPr>
            <p:nvPr/>
          </p:nvPicPr>
          <p:blipFill>
            <a:blip r:embed="rId11"/>
            <a:srcRect/>
            <a:stretch>
              <a:fillRect/>
            </a:stretch>
          </p:blipFill>
          <p:spPr bwMode="auto">
            <a:xfrm>
              <a:off x="3066088" y="682029"/>
              <a:ext cx="623888" cy="811212"/>
            </a:xfrm>
            <a:prstGeom prst="rect">
              <a:avLst/>
            </a:prstGeom>
            <a:noFill/>
            <a:ln w="9525">
              <a:noFill/>
              <a:miter lim="800000"/>
              <a:headEnd/>
              <a:tailEnd/>
            </a:ln>
          </p:spPr>
        </p:pic>
      </p:grpSp>
      <p:grpSp>
        <p:nvGrpSpPr>
          <p:cNvPr id="306" name="Group 305"/>
          <p:cNvGrpSpPr>
            <a:grpSpLocks/>
          </p:cNvGrpSpPr>
          <p:nvPr/>
        </p:nvGrpSpPr>
        <p:grpSpPr bwMode="auto">
          <a:xfrm>
            <a:off x="3506788" y="1804988"/>
            <a:ext cx="774700" cy="623887"/>
            <a:chOff x="2468562" y="682029"/>
            <a:chExt cx="1258888" cy="1013422"/>
          </a:xfrm>
        </p:grpSpPr>
        <p:grpSp>
          <p:nvGrpSpPr>
            <p:cNvPr id="64594" name="Group 3"/>
            <p:cNvGrpSpPr>
              <a:grpSpLocks/>
            </p:cNvGrpSpPr>
            <p:nvPr/>
          </p:nvGrpSpPr>
          <p:grpSpPr bwMode="auto">
            <a:xfrm>
              <a:off x="2468562" y="684207"/>
              <a:ext cx="1258888" cy="1011237"/>
              <a:chOff x="624" y="3264"/>
              <a:chExt cx="690" cy="583"/>
            </a:xfrm>
          </p:grpSpPr>
          <p:sp>
            <p:nvSpPr>
              <p:cNvPr id="64596"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597"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598"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599"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00"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601"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602"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603"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604"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605"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606"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607"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608"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609"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595" name="Picture 16" descr="appData"/>
            <p:cNvPicPr>
              <a:picLocks noChangeAspect="1" noChangeArrowheads="1"/>
            </p:cNvPicPr>
            <p:nvPr/>
          </p:nvPicPr>
          <p:blipFill>
            <a:blip r:embed="rId11"/>
            <a:srcRect/>
            <a:stretch>
              <a:fillRect/>
            </a:stretch>
          </p:blipFill>
          <p:spPr bwMode="auto">
            <a:xfrm>
              <a:off x="3066088" y="682029"/>
              <a:ext cx="623888" cy="811212"/>
            </a:xfrm>
            <a:prstGeom prst="rect">
              <a:avLst/>
            </a:prstGeom>
            <a:noFill/>
            <a:ln w="9525">
              <a:noFill/>
              <a:miter lim="800000"/>
              <a:headEnd/>
              <a:tailEnd/>
            </a:ln>
          </p:spPr>
        </p:pic>
      </p:grpSp>
      <p:grpSp>
        <p:nvGrpSpPr>
          <p:cNvPr id="323" name="Group 322"/>
          <p:cNvGrpSpPr>
            <a:grpSpLocks/>
          </p:cNvGrpSpPr>
          <p:nvPr/>
        </p:nvGrpSpPr>
        <p:grpSpPr bwMode="auto">
          <a:xfrm>
            <a:off x="4297363" y="1131888"/>
            <a:ext cx="809625" cy="661987"/>
            <a:chOff x="3616325" y="695085"/>
            <a:chExt cx="1258888" cy="1028940"/>
          </a:xfrm>
        </p:grpSpPr>
        <p:grpSp>
          <p:nvGrpSpPr>
            <p:cNvPr id="64578" name="Group 3"/>
            <p:cNvGrpSpPr>
              <a:grpSpLocks/>
            </p:cNvGrpSpPr>
            <p:nvPr/>
          </p:nvGrpSpPr>
          <p:grpSpPr bwMode="auto">
            <a:xfrm>
              <a:off x="3616325" y="712781"/>
              <a:ext cx="1258888" cy="1011237"/>
              <a:chOff x="624" y="3264"/>
              <a:chExt cx="690" cy="583"/>
            </a:xfrm>
          </p:grpSpPr>
          <p:sp>
            <p:nvSpPr>
              <p:cNvPr id="64580"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581"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582"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583"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584"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585"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586"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587"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588"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589"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590"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591"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592"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593"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579" name="Picture 13" descr="appHTMLweb"/>
            <p:cNvPicPr>
              <a:picLocks noChangeAspect="1" noChangeArrowheads="1"/>
            </p:cNvPicPr>
            <p:nvPr/>
          </p:nvPicPr>
          <p:blipFill>
            <a:blip r:embed="rId12"/>
            <a:srcRect/>
            <a:stretch>
              <a:fillRect/>
            </a:stretch>
          </p:blipFill>
          <p:spPr bwMode="auto">
            <a:xfrm>
              <a:off x="4230553" y="695085"/>
              <a:ext cx="623888" cy="811212"/>
            </a:xfrm>
            <a:prstGeom prst="rect">
              <a:avLst/>
            </a:prstGeom>
            <a:noFill/>
            <a:ln w="9525">
              <a:noFill/>
              <a:miter lim="800000"/>
              <a:headEnd/>
              <a:tailEnd/>
            </a:ln>
          </p:spPr>
        </p:pic>
      </p:grpSp>
      <p:grpSp>
        <p:nvGrpSpPr>
          <p:cNvPr id="340" name="Group 339"/>
          <p:cNvGrpSpPr>
            <a:grpSpLocks/>
          </p:cNvGrpSpPr>
          <p:nvPr/>
        </p:nvGrpSpPr>
        <p:grpSpPr bwMode="auto">
          <a:xfrm>
            <a:off x="4449763" y="1284288"/>
            <a:ext cx="809625" cy="661987"/>
            <a:chOff x="3616325" y="695085"/>
            <a:chExt cx="1258888" cy="1028940"/>
          </a:xfrm>
        </p:grpSpPr>
        <p:grpSp>
          <p:nvGrpSpPr>
            <p:cNvPr id="64562" name="Group 3"/>
            <p:cNvGrpSpPr>
              <a:grpSpLocks/>
            </p:cNvGrpSpPr>
            <p:nvPr/>
          </p:nvGrpSpPr>
          <p:grpSpPr bwMode="auto">
            <a:xfrm>
              <a:off x="3616325" y="712781"/>
              <a:ext cx="1258888" cy="1011237"/>
              <a:chOff x="624" y="3264"/>
              <a:chExt cx="690" cy="583"/>
            </a:xfrm>
          </p:grpSpPr>
          <p:sp>
            <p:nvSpPr>
              <p:cNvPr id="64564" name="Freeform 4"/>
              <p:cNvSpPr>
                <a:spLocks/>
              </p:cNvSpPr>
              <p:nvPr/>
            </p:nvSpPr>
            <p:spPr bwMode="auto">
              <a:xfrm>
                <a:off x="962" y="3599"/>
                <a:ext cx="345" cy="100"/>
              </a:xfrm>
              <a:custGeom>
                <a:avLst/>
                <a:gdLst>
                  <a:gd name="T0" fmla="*/ 0 w 345"/>
                  <a:gd name="T1" fmla="*/ 10 h 100"/>
                  <a:gd name="T2" fmla="*/ 310 w 345"/>
                  <a:gd name="T3" fmla="*/ 100 h 100"/>
                  <a:gd name="T4" fmla="*/ 345 w 345"/>
                  <a:gd name="T5" fmla="*/ 92 h 100"/>
                  <a:gd name="T6" fmla="*/ 33 w 345"/>
                  <a:gd name="T7" fmla="*/ 0 h 100"/>
                  <a:gd name="T8" fmla="*/ 0 w 345"/>
                  <a:gd name="T9" fmla="*/ 10 h 100"/>
                  <a:gd name="T10" fmla="*/ 0 60000 65536"/>
                  <a:gd name="T11" fmla="*/ 0 60000 65536"/>
                  <a:gd name="T12" fmla="*/ 0 60000 65536"/>
                  <a:gd name="T13" fmla="*/ 0 60000 65536"/>
                  <a:gd name="T14" fmla="*/ 0 60000 65536"/>
                  <a:gd name="T15" fmla="*/ 0 w 345"/>
                  <a:gd name="T16" fmla="*/ 0 h 100"/>
                  <a:gd name="T17" fmla="*/ 345 w 345"/>
                  <a:gd name="T18" fmla="*/ 100 h 100"/>
                </a:gdLst>
                <a:ahLst/>
                <a:cxnLst>
                  <a:cxn ang="T10">
                    <a:pos x="T0" y="T1"/>
                  </a:cxn>
                  <a:cxn ang="T11">
                    <a:pos x="T2" y="T3"/>
                  </a:cxn>
                  <a:cxn ang="T12">
                    <a:pos x="T4" y="T5"/>
                  </a:cxn>
                  <a:cxn ang="T13">
                    <a:pos x="T6" y="T7"/>
                  </a:cxn>
                  <a:cxn ang="T14">
                    <a:pos x="T8" y="T9"/>
                  </a:cxn>
                </a:cxnLst>
                <a:rect l="T15" t="T16" r="T17" b="T18"/>
                <a:pathLst>
                  <a:path w="345" h="100">
                    <a:moveTo>
                      <a:pt x="0" y="10"/>
                    </a:moveTo>
                    <a:lnTo>
                      <a:pt x="310" y="100"/>
                    </a:lnTo>
                    <a:lnTo>
                      <a:pt x="345" y="92"/>
                    </a:lnTo>
                    <a:lnTo>
                      <a:pt x="33" y="0"/>
                    </a:lnTo>
                    <a:lnTo>
                      <a:pt x="0" y="10"/>
                    </a:lnTo>
                    <a:close/>
                  </a:path>
                </a:pathLst>
              </a:custGeom>
              <a:solidFill>
                <a:srgbClr val="363B49"/>
              </a:solidFill>
              <a:ln w="9525">
                <a:noFill/>
                <a:round/>
                <a:headEnd/>
                <a:tailEnd/>
              </a:ln>
            </p:spPr>
            <p:txBody>
              <a:bodyPr/>
              <a:lstStyle/>
              <a:p>
                <a:endParaRPr lang="en-US"/>
              </a:p>
            </p:txBody>
          </p:sp>
          <p:sp>
            <p:nvSpPr>
              <p:cNvPr id="64565" name="Freeform 5"/>
              <p:cNvSpPr>
                <a:spLocks/>
              </p:cNvSpPr>
              <p:nvPr/>
            </p:nvSpPr>
            <p:spPr bwMode="auto">
              <a:xfrm>
                <a:off x="974" y="3297"/>
                <a:ext cx="35" cy="314"/>
              </a:xfrm>
              <a:custGeom>
                <a:avLst/>
                <a:gdLst>
                  <a:gd name="T0" fmla="*/ 0 w 35"/>
                  <a:gd name="T1" fmla="*/ 7 h 314"/>
                  <a:gd name="T2" fmla="*/ 0 w 35"/>
                  <a:gd name="T3" fmla="*/ 314 h 314"/>
                  <a:gd name="T4" fmla="*/ 35 w 35"/>
                  <a:gd name="T5" fmla="*/ 307 h 314"/>
                  <a:gd name="T6" fmla="*/ 35 w 35"/>
                  <a:gd name="T7" fmla="*/ 0 h 314"/>
                  <a:gd name="T8" fmla="*/ 0 w 35"/>
                  <a:gd name="T9" fmla="*/ 7 h 314"/>
                  <a:gd name="T10" fmla="*/ 0 60000 65536"/>
                  <a:gd name="T11" fmla="*/ 0 60000 65536"/>
                  <a:gd name="T12" fmla="*/ 0 60000 65536"/>
                  <a:gd name="T13" fmla="*/ 0 60000 65536"/>
                  <a:gd name="T14" fmla="*/ 0 60000 65536"/>
                  <a:gd name="T15" fmla="*/ 0 w 35"/>
                  <a:gd name="T16" fmla="*/ 0 h 314"/>
                  <a:gd name="T17" fmla="*/ 35 w 35"/>
                  <a:gd name="T18" fmla="*/ 314 h 314"/>
                </a:gdLst>
                <a:ahLst/>
                <a:cxnLst>
                  <a:cxn ang="T10">
                    <a:pos x="T0" y="T1"/>
                  </a:cxn>
                  <a:cxn ang="T11">
                    <a:pos x="T2" y="T3"/>
                  </a:cxn>
                  <a:cxn ang="T12">
                    <a:pos x="T4" y="T5"/>
                  </a:cxn>
                  <a:cxn ang="T13">
                    <a:pos x="T6" y="T7"/>
                  </a:cxn>
                  <a:cxn ang="T14">
                    <a:pos x="T8" y="T9"/>
                  </a:cxn>
                </a:cxnLst>
                <a:rect l="T15" t="T16" r="T17" b="T18"/>
                <a:pathLst>
                  <a:path w="35" h="314">
                    <a:moveTo>
                      <a:pt x="0" y="7"/>
                    </a:moveTo>
                    <a:lnTo>
                      <a:pt x="0" y="314"/>
                    </a:lnTo>
                    <a:lnTo>
                      <a:pt x="35" y="307"/>
                    </a:lnTo>
                    <a:lnTo>
                      <a:pt x="35" y="0"/>
                    </a:lnTo>
                    <a:lnTo>
                      <a:pt x="0" y="7"/>
                    </a:lnTo>
                    <a:close/>
                  </a:path>
                </a:pathLst>
              </a:custGeom>
              <a:solidFill>
                <a:srgbClr val="363B49"/>
              </a:solidFill>
              <a:ln w="9525">
                <a:noFill/>
                <a:round/>
                <a:headEnd/>
                <a:tailEnd/>
              </a:ln>
            </p:spPr>
            <p:txBody>
              <a:bodyPr/>
              <a:lstStyle/>
              <a:p>
                <a:endParaRPr lang="en-US"/>
              </a:p>
            </p:txBody>
          </p:sp>
          <p:sp>
            <p:nvSpPr>
              <p:cNvPr id="64566" name="Freeform 6"/>
              <p:cNvSpPr>
                <a:spLocks/>
              </p:cNvSpPr>
              <p:nvPr/>
            </p:nvSpPr>
            <p:spPr bwMode="auto">
              <a:xfrm>
                <a:off x="957" y="3266"/>
                <a:ext cx="353" cy="107"/>
              </a:xfrm>
              <a:custGeom>
                <a:avLst/>
                <a:gdLst>
                  <a:gd name="T0" fmla="*/ 0 w 353"/>
                  <a:gd name="T1" fmla="*/ 10 h 107"/>
                  <a:gd name="T2" fmla="*/ 319 w 353"/>
                  <a:gd name="T3" fmla="*/ 107 h 107"/>
                  <a:gd name="T4" fmla="*/ 353 w 353"/>
                  <a:gd name="T5" fmla="*/ 100 h 107"/>
                  <a:gd name="T6" fmla="*/ 31 w 353"/>
                  <a:gd name="T7" fmla="*/ 0 h 107"/>
                  <a:gd name="T8" fmla="*/ 0 w 353"/>
                  <a:gd name="T9" fmla="*/ 10 h 107"/>
                  <a:gd name="T10" fmla="*/ 0 60000 65536"/>
                  <a:gd name="T11" fmla="*/ 0 60000 65536"/>
                  <a:gd name="T12" fmla="*/ 0 60000 65536"/>
                  <a:gd name="T13" fmla="*/ 0 60000 65536"/>
                  <a:gd name="T14" fmla="*/ 0 60000 65536"/>
                  <a:gd name="T15" fmla="*/ 0 w 353"/>
                  <a:gd name="T16" fmla="*/ 0 h 107"/>
                  <a:gd name="T17" fmla="*/ 353 w 353"/>
                  <a:gd name="T18" fmla="*/ 107 h 107"/>
                </a:gdLst>
                <a:ahLst/>
                <a:cxnLst>
                  <a:cxn ang="T10">
                    <a:pos x="T0" y="T1"/>
                  </a:cxn>
                  <a:cxn ang="T11">
                    <a:pos x="T2" y="T3"/>
                  </a:cxn>
                  <a:cxn ang="T12">
                    <a:pos x="T4" y="T5"/>
                  </a:cxn>
                  <a:cxn ang="T13">
                    <a:pos x="T6" y="T7"/>
                  </a:cxn>
                  <a:cxn ang="T14">
                    <a:pos x="T8" y="T9"/>
                  </a:cxn>
                </a:cxnLst>
                <a:rect l="T15" t="T16" r="T17" b="T18"/>
                <a:pathLst>
                  <a:path w="353" h="107">
                    <a:moveTo>
                      <a:pt x="0" y="10"/>
                    </a:moveTo>
                    <a:lnTo>
                      <a:pt x="319" y="107"/>
                    </a:lnTo>
                    <a:lnTo>
                      <a:pt x="353" y="100"/>
                    </a:lnTo>
                    <a:lnTo>
                      <a:pt x="31" y="0"/>
                    </a:lnTo>
                    <a:lnTo>
                      <a:pt x="0" y="10"/>
                    </a:lnTo>
                    <a:close/>
                  </a:path>
                </a:pathLst>
              </a:custGeom>
              <a:solidFill>
                <a:srgbClr val="DFE0E5"/>
              </a:solidFill>
              <a:ln w="9525">
                <a:noFill/>
                <a:round/>
                <a:headEnd/>
                <a:tailEnd/>
              </a:ln>
            </p:spPr>
            <p:txBody>
              <a:bodyPr/>
              <a:lstStyle/>
              <a:p>
                <a:endParaRPr lang="en-US"/>
              </a:p>
            </p:txBody>
          </p:sp>
          <p:sp>
            <p:nvSpPr>
              <p:cNvPr id="64567" name="Freeform 7"/>
              <p:cNvSpPr>
                <a:spLocks/>
              </p:cNvSpPr>
              <p:nvPr/>
            </p:nvSpPr>
            <p:spPr bwMode="auto">
              <a:xfrm>
                <a:off x="1276" y="3366"/>
                <a:ext cx="34" cy="359"/>
              </a:xfrm>
              <a:custGeom>
                <a:avLst/>
                <a:gdLst>
                  <a:gd name="T0" fmla="*/ 0 w 34"/>
                  <a:gd name="T1" fmla="*/ 4 h 359"/>
                  <a:gd name="T2" fmla="*/ 0 w 34"/>
                  <a:gd name="T3" fmla="*/ 359 h 359"/>
                  <a:gd name="T4" fmla="*/ 34 w 34"/>
                  <a:gd name="T5" fmla="*/ 351 h 359"/>
                  <a:gd name="T6" fmla="*/ 34 w 34"/>
                  <a:gd name="T7" fmla="*/ 0 h 359"/>
                  <a:gd name="T8" fmla="*/ 0 w 34"/>
                  <a:gd name="T9" fmla="*/ 4 h 359"/>
                  <a:gd name="T10" fmla="*/ 0 60000 65536"/>
                  <a:gd name="T11" fmla="*/ 0 60000 65536"/>
                  <a:gd name="T12" fmla="*/ 0 60000 65536"/>
                  <a:gd name="T13" fmla="*/ 0 60000 65536"/>
                  <a:gd name="T14" fmla="*/ 0 60000 65536"/>
                  <a:gd name="T15" fmla="*/ 0 w 34"/>
                  <a:gd name="T16" fmla="*/ 0 h 359"/>
                  <a:gd name="T17" fmla="*/ 34 w 34"/>
                  <a:gd name="T18" fmla="*/ 359 h 359"/>
                </a:gdLst>
                <a:ahLst/>
                <a:cxnLst>
                  <a:cxn ang="T10">
                    <a:pos x="T0" y="T1"/>
                  </a:cxn>
                  <a:cxn ang="T11">
                    <a:pos x="T2" y="T3"/>
                  </a:cxn>
                  <a:cxn ang="T12">
                    <a:pos x="T4" y="T5"/>
                  </a:cxn>
                  <a:cxn ang="T13">
                    <a:pos x="T6" y="T7"/>
                  </a:cxn>
                  <a:cxn ang="T14">
                    <a:pos x="T8" y="T9"/>
                  </a:cxn>
                </a:cxnLst>
                <a:rect l="T15" t="T16" r="T17" b="T18"/>
                <a:pathLst>
                  <a:path w="34" h="359">
                    <a:moveTo>
                      <a:pt x="0" y="4"/>
                    </a:moveTo>
                    <a:lnTo>
                      <a:pt x="0" y="359"/>
                    </a:lnTo>
                    <a:lnTo>
                      <a:pt x="34" y="351"/>
                    </a:lnTo>
                    <a:lnTo>
                      <a:pt x="34" y="0"/>
                    </a:lnTo>
                    <a:lnTo>
                      <a:pt x="0" y="4"/>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568" name="Freeform 8"/>
              <p:cNvSpPr>
                <a:spLocks/>
              </p:cNvSpPr>
              <p:nvPr/>
            </p:nvSpPr>
            <p:spPr bwMode="auto">
              <a:xfrm>
                <a:off x="948" y="3725"/>
                <a:ext cx="328" cy="118"/>
              </a:xfrm>
              <a:custGeom>
                <a:avLst/>
                <a:gdLst>
                  <a:gd name="T0" fmla="*/ 0 w 328"/>
                  <a:gd name="T1" fmla="*/ 77 h 118"/>
                  <a:gd name="T2" fmla="*/ 0 w 328"/>
                  <a:gd name="T3" fmla="*/ 118 h 118"/>
                  <a:gd name="T4" fmla="*/ 328 w 328"/>
                  <a:gd name="T5" fmla="*/ 37 h 118"/>
                  <a:gd name="T6" fmla="*/ 328 w 328"/>
                  <a:gd name="T7" fmla="*/ 0 h 118"/>
                  <a:gd name="T8" fmla="*/ 0 w 328"/>
                  <a:gd name="T9" fmla="*/ 77 h 118"/>
                  <a:gd name="T10" fmla="*/ 0 60000 65536"/>
                  <a:gd name="T11" fmla="*/ 0 60000 65536"/>
                  <a:gd name="T12" fmla="*/ 0 60000 65536"/>
                  <a:gd name="T13" fmla="*/ 0 60000 65536"/>
                  <a:gd name="T14" fmla="*/ 0 60000 65536"/>
                  <a:gd name="T15" fmla="*/ 0 w 328"/>
                  <a:gd name="T16" fmla="*/ 0 h 118"/>
                  <a:gd name="T17" fmla="*/ 328 w 328"/>
                  <a:gd name="T18" fmla="*/ 118 h 118"/>
                </a:gdLst>
                <a:ahLst/>
                <a:cxnLst>
                  <a:cxn ang="T10">
                    <a:pos x="T0" y="T1"/>
                  </a:cxn>
                  <a:cxn ang="T11">
                    <a:pos x="T2" y="T3"/>
                  </a:cxn>
                  <a:cxn ang="T12">
                    <a:pos x="T4" y="T5"/>
                  </a:cxn>
                  <a:cxn ang="T13">
                    <a:pos x="T6" y="T7"/>
                  </a:cxn>
                  <a:cxn ang="T14">
                    <a:pos x="T8" y="T9"/>
                  </a:cxn>
                </a:cxnLst>
                <a:rect l="T15" t="T16" r="T17" b="T18"/>
                <a:pathLst>
                  <a:path w="328" h="118">
                    <a:moveTo>
                      <a:pt x="0" y="77"/>
                    </a:moveTo>
                    <a:lnTo>
                      <a:pt x="0" y="118"/>
                    </a:lnTo>
                    <a:lnTo>
                      <a:pt x="328" y="37"/>
                    </a:lnTo>
                    <a:lnTo>
                      <a:pt x="328" y="0"/>
                    </a:lnTo>
                    <a:lnTo>
                      <a:pt x="0" y="77"/>
                    </a:lnTo>
                    <a:close/>
                  </a:path>
                </a:pathLst>
              </a:custGeom>
              <a:gradFill rotWithShape="1">
                <a:gsLst>
                  <a:gs pos="0">
                    <a:srgbClr val="565B66"/>
                  </a:gs>
                  <a:gs pos="100000">
                    <a:srgbClr val="363B49"/>
                  </a:gs>
                </a:gsLst>
                <a:lin ang="5400000" scaled="1"/>
              </a:gradFill>
              <a:ln w="9525">
                <a:noFill/>
                <a:round/>
                <a:headEnd/>
                <a:tailEnd/>
              </a:ln>
            </p:spPr>
            <p:txBody>
              <a:bodyPr/>
              <a:lstStyle/>
              <a:p>
                <a:endParaRPr lang="en-US"/>
              </a:p>
            </p:txBody>
          </p:sp>
          <p:sp>
            <p:nvSpPr>
              <p:cNvPr id="64569" name="Freeform 9"/>
              <p:cNvSpPr>
                <a:spLocks/>
              </p:cNvSpPr>
              <p:nvPr/>
            </p:nvSpPr>
            <p:spPr bwMode="auto">
              <a:xfrm>
                <a:off x="626" y="3708"/>
                <a:ext cx="322" cy="135"/>
              </a:xfrm>
              <a:custGeom>
                <a:avLst/>
                <a:gdLst>
                  <a:gd name="T0" fmla="*/ 0 w 322"/>
                  <a:gd name="T1" fmla="*/ 0 h 135"/>
                  <a:gd name="T2" fmla="*/ 0 w 322"/>
                  <a:gd name="T3" fmla="*/ 35 h 135"/>
                  <a:gd name="T4" fmla="*/ 322 w 322"/>
                  <a:gd name="T5" fmla="*/ 135 h 135"/>
                  <a:gd name="T6" fmla="*/ 322 w 322"/>
                  <a:gd name="T7" fmla="*/ 94 h 135"/>
                  <a:gd name="T8" fmla="*/ 0 w 322"/>
                  <a:gd name="T9" fmla="*/ 0 h 135"/>
                  <a:gd name="T10" fmla="*/ 0 60000 65536"/>
                  <a:gd name="T11" fmla="*/ 0 60000 65536"/>
                  <a:gd name="T12" fmla="*/ 0 60000 65536"/>
                  <a:gd name="T13" fmla="*/ 0 60000 65536"/>
                  <a:gd name="T14" fmla="*/ 0 60000 65536"/>
                  <a:gd name="T15" fmla="*/ 0 w 322"/>
                  <a:gd name="T16" fmla="*/ 0 h 135"/>
                  <a:gd name="T17" fmla="*/ 322 w 322"/>
                  <a:gd name="T18" fmla="*/ 135 h 135"/>
                </a:gdLst>
                <a:ahLst/>
                <a:cxnLst>
                  <a:cxn ang="T10">
                    <a:pos x="T0" y="T1"/>
                  </a:cxn>
                  <a:cxn ang="T11">
                    <a:pos x="T2" y="T3"/>
                  </a:cxn>
                  <a:cxn ang="T12">
                    <a:pos x="T4" y="T5"/>
                  </a:cxn>
                  <a:cxn ang="T13">
                    <a:pos x="T6" y="T7"/>
                  </a:cxn>
                  <a:cxn ang="T14">
                    <a:pos x="T8" y="T9"/>
                  </a:cxn>
                </a:cxnLst>
                <a:rect l="T15" t="T16" r="T17" b="T18"/>
                <a:pathLst>
                  <a:path w="322" h="135">
                    <a:moveTo>
                      <a:pt x="0" y="0"/>
                    </a:moveTo>
                    <a:lnTo>
                      <a:pt x="0" y="35"/>
                    </a:lnTo>
                    <a:lnTo>
                      <a:pt x="322" y="135"/>
                    </a:lnTo>
                    <a:lnTo>
                      <a:pt x="322" y="94"/>
                    </a:lnTo>
                    <a:lnTo>
                      <a:pt x="0" y="0"/>
                    </a:lnTo>
                    <a:close/>
                  </a:path>
                </a:pathLst>
              </a:custGeom>
              <a:solidFill>
                <a:srgbClr val="A6ACBE"/>
              </a:solidFill>
              <a:ln w="9525">
                <a:noFill/>
                <a:round/>
                <a:headEnd/>
                <a:tailEnd/>
              </a:ln>
            </p:spPr>
            <p:txBody>
              <a:bodyPr/>
              <a:lstStyle/>
              <a:p>
                <a:endParaRPr lang="en-US"/>
              </a:p>
            </p:txBody>
          </p:sp>
          <p:sp>
            <p:nvSpPr>
              <p:cNvPr id="64570" name="Freeform 10"/>
              <p:cNvSpPr>
                <a:spLocks/>
              </p:cNvSpPr>
              <p:nvPr/>
            </p:nvSpPr>
            <p:spPr bwMode="auto">
              <a:xfrm>
                <a:off x="629" y="3630"/>
                <a:ext cx="647" cy="175"/>
              </a:xfrm>
              <a:custGeom>
                <a:avLst/>
                <a:gdLst>
                  <a:gd name="T0" fmla="*/ 0 w 647"/>
                  <a:gd name="T1" fmla="*/ 78 h 175"/>
                  <a:gd name="T2" fmla="*/ 326 w 647"/>
                  <a:gd name="T3" fmla="*/ 0 h 175"/>
                  <a:gd name="T4" fmla="*/ 647 w 647"/>
                  <a:gd name="T5" fmla="*/ 95 h 175"/>
                  <a:gd name="T6" fmla="*/ 321 w 647"/>
                  <a:gd name="T7" fmla="*/ 175 h 175"/>
                  <a:gd name="T8" fmla="*/ 0 w 647"/>
                  <a:gd name="T9" fmla="*/ 78 h 175"/>
                  <a:gd name="T10" fmla="*/ 0 60000 65536"/>
                  <a:gd name="T11" fmla="*/ 0 60000 65536"/>
                  <a:gd name="T12" fmla="*/ 0 60000 65536"/>
                  <a:gd name="T13" fmla="*/ 0 60000 65536"/>
                  <a:gd name="T14" fmla="*/ 0 60000 65536"/>
                  <a:gd name="T15" fmla="*/ 0 w 647"/>
                  <a:gd name="T16" fmla="*/ 0 h 175"/>
                  <a:gd name="T17" fmla="*/ 647 w 647"/>
                  <a:gd name="T18" fmla="*/ 175 h 175"/>
                </a:gdLst>
                <a:ahLst/>
                <a:cxnLst>
                  <a:cxn ang="T10">
                    <a:pos x="T0" y="T1"/>
                  </a:cxn>
                  <a:cxn ang="T11">
                    <a:pos x="T2" y="T3"/>
                  </a:cxn>
                  <a:cxn ang="T12">
                    <a:pos x="T4" y="T5"/>
                  </a:cxn>
                  <a:cxn ang="T13">
                    <a:pos x="T6" y="T7"/>
                  </a:cxn>
                  <a:cxn ang="T14">
                    <a:pos x="T8" y="T9"/>
                  </a:cxn>
                </a:cxnLst>
                <a:rect l="T15" t="T16" r="T17" b="T18"/>
                <a:pathLst>
                  <a:path w="647" h="175">
                    <a:moveTo>
                      <a:pt x="0" y="78"/>
                    </a:moveTo>
                    <a:lnTo>
                      <a:pt x="326" y="0"/>
                    </a:lnTo>
                    <a:lnTo>
                      <a:pt x="647" y="95"/>
                    </a:lnTo>
                    <a:lnTo>
                      <a:pt x="321" y="175"/>
                    </a:lnTo>
                    <a:lnTo>
                      <a:pt x="0" y="78"/>
                    </a:lnTo>
                    <a:close/>
                  </a:path>
                </a:pathLst>
              </a:custGeom>
              <a:gradFill rotWithShape="1">
                <a:gsLst>
                  <a:gs pos="0">
                    <a:srgbClr val="D6D7DC"/>
                  </a:gs>
                  <a:gs pos="100000">
                    <a:srgbClr val="DFE0E5"/>
                  </a:gs>
                </a:gsLst>
                <a:lin ang="5400000" scaled="1"/>
              </a:gradFill>
              <a:ln w="9525">
                <a:noFill/>
                <a:round/>
                <a:headEnd/>
                <a:tailEnd/>
              </a:ln>
            </p:spPr>
            <p:txBody>
              <a:bodyPr/>
              <a:lstStyle/>
              <a:p>
                <a:endParaRPr lang="en-US"/>
              </a:p>
            </p:txBody>
          </p:sp>
          <p:sp>
            <p:nvSpPr>
              <p:cNvPr id="64571" name="Freeform 11"/>
              <p:cNvSpPr>
                <a:spLocks/>
              </p:cNvSpPr>
              <p:nvPr/>
            </p:nvSpPr>
            <p:spPr bwMode="auto">
              <a:xfrm>
                <a:off x="990" y="3302"/>
                <a:ext cx="282" cy="387"/>
              </a:xfrm>
              <a:custGeom>
                <a:avLst/>
                <a:gdLst>
                  <a:gd name="T0" fmla="*/ 0 w 119"/>
                  <a:gd name="T1" fmla="*/ 2147483647 h 164"/>
                  <a:gd name="T2" fmla="*/ 2147483647 w 119"/>
                  <a:gd name="T3" fmla="*/ 2147483647 h 164"/>
                  <a:gd name="T4" fmla="*/ 2147483647 w 119"/>
                  <a:gd name="T5" fmla="*/ 2147483647 h 164"/>
                  <a:gd name="T6" fmla="*/ 0 w 119"/>
                  <a:gd name="T7" fmla="*/ 0 h 164"/>
                  <a:gd name="T8" fmla="*/ 0 w 119"/>
                  <a:gd name="T9" fmla="*/ 2147483647 h 164"/>
                  <a:gd name="T10" fmla="*/ 0 60000 65536"/>
                  <a:gd name="T11" fmla="*/ 0 60000 65536"/>
                  <a:gd name="T12" fmla="*/ 0 60000 65536"/>
                  <a:gd name="T13" fmla="*/ 0 60000 65536"/>
                  <a:gd name="T14" fmla="*/ 0 60000 65536"/>
                  <a:gd name="T15" fmla="*/ 0 w 119"/>
                  <a:gd name="T16" fmla="*/ 0 h 164"/>
                  <a:gd name="T17" fmla="*/ 119 w 119"/>
                  <a:gd name="T18" fmla="*/ 164 h 164"/>
                </a:gdLst>
                <a:ahLst/>
                <a:cxnLst>
                  <a:cxn ang="T10">
                    <a:pos x="T0" y="T1"/>
                  </a:cxn>
                  <a:cxn ang="T11">
                    <a:pos x="T2" y="T3"/>
                  </a:cxn>
                  <a:cxn ang="T12">
                    <a:pos x="T4" y="T5"/>
                  </a:cxn>
                  <a:cxn ang="T13">
                    <a:pos x="T6" y="T7"/>
                  </a:cxn>
                  <a:cxn ang="T14">
                    <a:pos x="T8" y="T9"/>
                  </a:cxn>
                </a:cxnLst>
                <a:rect l="T15" t="T16" r="T17" b="T18"/>
                <a:pathLst>
                  <a:path w="119" h="164">
                    <a:moveTo>
                      <a:pt x="0" y="129"/>
                    </a:moveTo>
                    <a:cubicBezTo>
                      <a:pt x="8" y="132"/>
                      <a:pt x="104" y="159"/>
                      <a:pt x="119" y="164"/>
                    </a:cubicBezTo>
                    <a:cubicBezTo>
                      <a:pt x="119" y="150"/>
                      <a:pt x="119" y="42"/>
                      <a:pt x="119" y="34"/>
                    </a:cubicBezTo>
                    <a:cubicBezTo>
                      <a:pt x="111" y="32"/>
                      <a:pt x="15" y="5"/>
                      <a:pt x="0" y="0"/>
                    </a:cubicBezTo>
                    <a:cubicBezTo>
                      <a:pt x="0" y="14"/>
                      <a:pt x="0" y="121"/>
                      <a:pt x="0" y="129"/>
                    </a:cubicBezTo>
                    <a:close/>
                  </a:path>
                </a:pathLst>
              </a:custGeom>
              <a:solidFill>
                <a:srgbClr val="3874BA"/>
              </a:solidFill>
              <a:ln w="9525">
                <a:noFill/>
                <a:round/>
                <a:headEnd/>
                <a:tailEnd/>
              </a:ln>
            </p:spPr>
            <p:txBody>
              <a:bodyPr/>
              <a:lstStyle/>
              <a:p>
                <a:endParaRPr lang="en-US"/>
              </a:p>
            </p:txBody>
          </p:sp>
          <p:sp>
            <p:nvSpPr>
              <p:cNvPr id="64572" name="Freeform 12"/>
              <p:cNvSpPr>
                <a:spLocks/>
              </p:cNvSpPr>
              <p:nvPr/>
            </p:nvSpPr>
            <p:spPr bwMode="auto">
              <a:xfrm>
                <a:off x="976" y="3304"/>
                <a:ext cx="282" cy="390"/>
              </a:xfrm>
              <a:custGeom>
                <a:avLst/>
                <a:gdLst>
                  <a:gd name="T0" fmla="*/ 282 w 282"/>
                  <a:gd name="T1" fmla="*/ 387 h 390"/>
                  <a:gd name="T2" fmla="*/ 5 w 282"/>
                  <a:gd name="T3" fmla="*/ 305 h 390"/>
                  <a:gd name="T4" fmla="*/ 5 w 282"/>
                  <a:gd name="T5" fmla="*/ 0 h 390"/>
                  <a:gd name="T6" fmla="*/ 0 w 282"/>
                  <a:gd name="T7" fmla="*/ 0 h 390"/>
                  <a:gd name="T8" fmla="*/ 0 w 282"/>
                  <a:gd name="T9" fmla="*/ 307 h 390"/>
                  <a:gd name="T10" fmla="*/ 282 w 282"/>
                  <a:gd name="T11" fmla="*/ 390 h 390"/>
                  <a:gd name="T12" fmla="*/ 282 w 282"/>
                  <a:gd name="T13" fmla="*/ 387 h 390"/>
                  <a:gd name="T14" fmla="*/ 0 60000 65536"/>
                  <a:gd name="T15" fmla="*/ 0 60000 65536"/>
                  <a:gd name="T16" fmla="*/ 0 60000 65536"/>
                  <a:gd name="T17" fmla="*/ 0 60000 65536"/>
                  <a:gd name="T18" fmla="*/ 0 60000 65536"/>
                  <a:gd name="T19" fmla="*/ 0 60000 65536"/>
                  <a:gd name="T20" fmla="*/ 0 60000 65536"/>
                  <a:gd name="T21" fmla="*/ 0 w 282"/>
                  <a:gd name="T22" fmla="*/ 0 h 390"/>
                  <a:gd name="T23" fmla="*/ 282 w 282"/>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390">
                    <a:moveTo>
                      <a:pt x="282" y="387"/>
                    </a:moveTo>
                    <a:lnTo>
                      <a:pt x="5" y="305"/>
                    </a:lnTo>
                    <a:lnTo>
                      <a:pt x="5" y="0"/>
                    </a:lnTo>
                    <a:lnTo>
                      <a:pt x="0" y="0"/>
                    </a:lnTo>
                    <a:lnTo>
                      <a:pt x="0" y="307"/>
                    </a:lnTo>
                    <a:lnTo>
                      <a:pt x="282" y="390"/>
                    </a:lnTo>
                    <a:lnTo>
                      <a:pt x="282" y="387"/>
                    </a:lnTo>
                    <a:close/>
                  </a:path>
                </a:pathLst>
              </a:custGeom>
              <a:solidFill>
                <a:srgbClr val="E2E3E4"/>
              </a:solidFill>
              <a:ln w="9525">
                <a:noFill/>
                <a:round/>
                <a:headEnd/>
                <a:tailEnd/>
              </a:ln>
            </p:spPr>
            <p:txBody>
              <a:bodyPr/>
              <a:lstStyle/>
              <a:p>
                <a:endParaRPr lang="en-US"/>
              </a:p>
            </p:txBody>
          </p:sp>
          <p:sp>
            <p:nvSpPr>
              <p:cNvPr id="64573" name="Freeform 13"/>
              <p:cNvSpPr>
                <a:spLocks noEditPoints="1"/>
              </p:cNvSpPr>
              <p:nvPr/>
            </p:nvSpPr>
            <p:spPr bwMode="auto">
              <a:xfrm>
                <a:off x="955" y="3276"/>
                <a:ext cx="321" cy="449"/>
              </a:xfrm>
              <a:custGeom>
                <a:avLst/>
                <a:gdLst>
                  <a:gd name="T0" fmla="*/ 2147483647 w 136"/>
                  <a:gd name="T1" fmla="*/ 0 h 190"/>
                  <a:gd name="T2" fmla="*/ 0 w 136"/>
                  <a:gd name="T3" fmla="*/ 2147483647 h 190"/>
                  <a:gd name="T4" fmla="*/ 2147483647 w 136"/>
                  <a:gd name="T5" fmla="*/ 2147483647 h 190"/>
                  <a:gd name="T6" fmla="*/ 2147483647 w 136"/>
                  <a:gd name="T7" fmla="*/ 2147483647 h 190"/>
                  <a:gd name="T8" fmla="*/ 2147483647 w 136"/>
                  <a:gd name="T9" fmla="*/ 0 h 190"/>
                  <a:gd name="T10" fmla="*/ 2147483647 w 136"/>
                  <a:gd name="T11" fmla="*/ 2147483647 h 190"/>
                  <a:gd name="T12" fmla="*/ 2147483647 w 136"/>
                  <a:gd name="T13" fmla="*/ 2147483647 h 190"/>
                  <a:gd name="T14" fmla="*/ 2147483647 w 136"/>
                  <a:gd name="T15" fmla="*/ 2147483647 h 190"/>
                  <a:gd name="T16" fmla="*/ 2147483647 w 136"/>
                  <a:gd name="T17" fmla="*/ 2147483647 h 190"/>
                  <a:gd name="T18" fmla="*/ 2147483647 w 136"/>
                  <a:gd name="T19" fmla="*/ 2147483647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0"/>
                  <a:gd name="T32" fmla="*/ 136 w 13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0">
                    <a:moveTo>
                      <a:pt x="1" y="0"/>
                    </a:moveTo>
                    <a:cubicBezTo>
                      <a:pt x="0" y="150"/>
                      <a:pt x="0" y="150"/>
                      <a:pt x="0" y="150"/>
                    </a:cubicBezTo>
                    <a:cubicBezTo>
                      <a:pt x="136" y="190"/>
                      <a:pt x="136" y="190"/>
                      <a:pt x="136" y="190"/>
                    </a:cubicBezTo>
                    <a:cubicBezTo>
                      <a:pt x="136" y="40"/>
                      <a:pt x="136" y="40"/>
                      <a:pt x="136" y="40"/>
                    </a:cubicBezTo>
                    <a:lnTo>
                      <a:pt x="1" y="0"/>
                    </a:lnTo>
                    <a:close/>
                    <a:moveTo>
                      <a:pt x="128" y="177"/>
                    </a:moveTo>
                    <a:cubicBezTo>
                      <a:pt x="104" y="170"/>
                      <a:pt x="22" y="146"/>
                      <a:pt x="9" y="142"/>
                    </a:cubicBezTo>
                    <a:cubicBezTo>
                      <a:pt x="9" y="136"/>
                      <a:pt x="9" y="40"/>
                      <a:pt x="9" y="12"/>
                    </a:cubicBezTo>
                    <a:cubicBezTo>
                      <a:pt x="32" y="19"/>
                      <a:pt x="115" y="43"/>
                      <a:pt x="128" y="47"/>
                    </a:cubicBezTo>
                    <a:cubicBezTo>
                      <a:pt x="128" y="59"/>
                      <a:pt x="128" y="155"/>
                      <a:pt x="128" y="177"/>
                    </a:cubicBezTo>
                    <a:close/>
                  </a:path>
                </a:pathLst>
              </a:custGeom>
              <a:gradFill rotWithShape="1">
                <a:gsLst>
                  <a:gs pos="0">
                    <a:srgbClr val="A6ACBE"/>
                  </a:gs>
                  <a:gs pos="100000">
                    <a:srgbClr val="B4B9C8"/>
                  </a:gs>
                </a:gsLst>
                <a:lin ang="0" scaled="1"/>
              </a:gradFill>
              <a:ln w="9525">
                <a:noFill/>
                <a:round/>
                <a:headEnd/>
                <a:tailEnd/>
              </a:ln>
            </p:spPr>
            <p:txBody>
              <a:bodyPr/>
              <a:lstStyle/>
              <a:p>
                <a:endParaRPr lang="en-US"/>
              </a:p>
            </p:txBody>
          </p:sp>
          <p:sp>
            <p:nvSpPr>
              <p:cNvPr id="64574" name="Freeform 14"/>
              <p:cNvSpPr>
                <a:spLocks/>
              </p:cNvSpPr>
              <p:nvPr/>
            </p:nvSpPr>
            <p:spPr bwMode="auto">
              <a:xfrm>
                <a:off x="998" y="3321"/>
                <a:ext cx="250" cy="250"/>
              </a:xfrm>
              <a:custGeom>
                <a:avLst/>
                <a:gdLst>
                  <a:gd name="T0" fmla="*/ 0 w 106"/>
                  <a:gd name="T1" fmla="*/ 0 h 106"/>
                  <a:gd name="T2" fmla="*/ 0 w 106"/>
                  <a:gd name="T3" fmla="*/ 2147483647 h 106"/>
                  <a:gd name="T4" fmla="*/ 2147483647 w 106"/>
                  <a:gd name="T5" fmla="*/ 2147483647 h 106"/>
                  <a:gd name="T6" fmla="*/ 2147483647 w 106"/>
                  <a:gd name="T7" fmla="*/ 2147483647 h 106"/>
                  <a:gd name="T8" fmla="*/ 2147483647 w 106"/>
                  <a:gd name="T9" fmla="*/ 2147483647 h 106"/>
                  <a:gd name="T10" fmla="*/ 0 w 106"/>
                  <a:gd name="T11" fmla="*/ 0 h 106"/>
                  <a:gd name="T12" fmla="*/ 0 60000 65536"/>
                  <a:gd name="T13" fmla="*/ 0 60000 65536"/>
                  <a:gd name="T14" fmla="*/ 0 60000 65536"/>
                  <a:gd name="T15" fmla="*/ 0 60000 65536"/>
                  <a:gd name="T16" fmla="*/ 0 60000 65536"/>
                  <a:gd name="T17" fmla="*/ 0 60000 65536"/>
                  <a:gd name="T18" fmla="*/ 0 w 106"/>
                  <a:gd name="T19" fmla="*/ 0 h 106"/>
                  <a:gd name="T20" fmla="*/ 106 w 10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6" h="106">
                    <a:moveTo>
                      <a:pt x="0" y="0"/>
                    </a:moveTo>
                    <a:cubicBezTo>
                      <a:pt x="0" y="73"/>
                      <a:pt x="0" y="73"/>
                      <a:pt x="0" y="73"/>
                    </a:cubicBezTo>
                    <a:cubicBezTo>
                      <a:pt x="0" y="73"/>
                      <a:pt x="25" y="102"/>
                      <a:pt x="49" y="88"/>
                    </a:cubicBezTo>
                    <a:cubicBezTo>
                      <a:pt x="73" y="75"/>
                      <a:pt x="106" y="106"/>
                      <a:pt x="106" y="106"/>
                    </a:cubicBezTo>
                    <a:cubicBezTo>
                      <a:pt x="106" y="31"/>
                      <a:pt x="106" y="31"/>
                      <a:pt x="106" y="31"/>
                    </a:cubicBezTo>
                    <a:lnTo>
                      <a:pt x="0" y="0"/>
                    </a:lnTo>
                    <a:close/>
                  </a:path>
                </a:pathLst>
              </a:custGeom>
              <a:gradFill rotWithShape="1">
                <a:gsLst>
                  <a:gs pos="0">
                    <a:srgbClr val="94B4DA"/>
                  </a:gs>
                  <a:gs pos="100000">
                    <a:srgbClr val="3874BA"/>
                  </a:gs>
                </a:gsLst>
                <a:lin ang="5400000" scaled="1"/>
              </a:gradFill>
              <a:ln w="9525">
                <a:noFill/>
                <a:round/>
                <a:headEnd/>
                <a:tailEnd/>
              </a:ln>
            </p:spPr>
            <p:txBody>
              <a:bodyPr/>
              <a:lstStyle/>
              <a:p>
                <a:endParaRPr lang="en-US"/>
              </a:p>
            </p:txBody>
          </p:sp>
          <p:sp>
            <p:nvSpPr>
              <p:cNvPr id="64575" name="Freeform 15"/>
              <p:cNvSpPr>
                <a:spLocks/>
              </p:cNvSpPr>
              <p:nvPr/>
            </p:nvSpPr>
            <p:spPr bwMode="auto">
              <a:xfrm>
                <a:off x="685" y="3680"/>
                <a:ext cx="386" cy="115"/>
              </a:xfrm>
              <a:custGeom>
                <a:avLst/>
                <a:gdLst>
                  <a:gd name="T0" fmla="*/ 0 w 386"/>
                  <a:gd name="T1" fmla="*/ 37 h 115"/>
                  <a:gd name="T2" fmla="*/ 0 w 386"/>
                  <a:gd name="T3" fmla="*/ 33 h 115"/>
                  <a:gd name="T4" fmla="*/ 0 w 386"/>
                  <a:gd name="T5" fmla="*/ 30 h 115"/>
                  <a:gd name="T6" fmla="*/ 121 w 386"/>
                  <a:gd name="T7" fmla="*/ 0 h 115"/>
                  <a:gd name="T8" fmla="*/ 386 w 386"/>
                  <a:gd name="T9" fmla="*/ 80 h 115"/>
                  <a:gd name="T10" fmla="*/ 386 w 386"/>
                  <a:gd name="T11" fmla="*/ 82 h 115"/>
                  <a:gd name="T12" fmla="*/ 386 w 386"/>
                  <a:gd name="T13" fmla="*/ 85 h 115"/>
                  <a:gd name="T14" fmla="*/ 265 w 386"/>
                  <a:gd name="T15" fmla="*/ 115 h 115"/>
                  <a:gd name="T16" fmla="*/ 0 w 386"/>
                  <a:gd name="T17" fmla="*/ 3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115"/>
                  <a:gd name="T29" fmla="*/ 386 w 386"/>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115">
                    <a:moveTo>
                      <a:pt x="0" y="37"/>
                    </a:moveTo>
                    <a:lnTo>
                      <a:pt x="0" y="33"/>
                    </a:lnTo>
                    <a:lnTo>
                      <a:pt x="0" y="30"/>
                    </a:lnTo>
                    <a:lnTo>
                      <a:pt x="121" y="0"/>
                    </a:lnTo>
                    <a:lnTo>
                      <a:pt x="386" y="80"/>
                    </a:lnTo>
                    <a:lnTo>
                      <a:pt x="386" y="82"/>
                    </a:lnTo>
                    <a:lnTo>
                      <a:pt x="386" y="85"/>
                    </a:lnTo>
                    <a:lnTo>
                      <a:pt x="265" y="115"/>
                    </a:lnTo>
                    <a:lnTo>
                      <a:pt x="0" y="37"/>
                    </a:lnTo>
                    <a:close/>
                  </a:path>
                </a:pathLst>
              </a:custGeom>
              <a:solidFill>
                <a:srgbClr val="A6ACBE"/>
              </a:solidFill>
              <a:ln w="9525">
                <a:noFill/>
                <a:round/>
                <a:headEnd/>
                <a:tailEnd/>
              </a:ln>
            </p:spPr>
            <p:txBody>
              <a:bodyPr/>
              <a:lstStyle/>
              <a:p>
                <a:endParaRPr lang="en-US"/>
              </a:p>
            </p:txBody>
          </p:sp>
          <p:sp>
            <p:nvSpPr>
              <p:cNvPr id="64576" name="Freeform 16"/>
              <p:cNvSpPr>
                <a:spLocks/>
              </p:cNvSpPr>
              <p:nvPr/>
            </p:nvSpPr>
            <p:spPr bwMode="auto">
              <a:xfrm>
                <a:off x="685" y="3710"/>
                <a:ext cx="386" cy="85"/>
              </a:xfrm>
              <a:custGeom>
                <a:avLst/>
                <a:gdLst>
                  <a:gd name="T0" fmla="*/ 265 w 386"/>
                  <a:gd name="T1" fmla="*/ 78 h 85"/>
                  <a:gd name="T2" fmla="*/ 0 w 386"/>
                  <a:gd name="T3" fmla="*/ 0 h 85"/>
                  <a:gd name="T4" fmla="*/ 0 w 386"/>
                  <a:gd name="T5" fmla="*/ 7 h 85"/>
                  <a:gd name="T6" fmla="*/ 265 w 386"/>
                  <a:gd name="T7" fmla="*/ 85 h 85"/>
                  <a:gd name="T8" fmla="*/ 386 w 386"/>
                  <a:gd name="T9" fmla="*/ 55 h 85"/>
                  <a:gd name="T10" fmla="*/ 386 w 386"/>
                  <a:gd name="T11" fmla="*/ 50 h 85"/>
                  <a:gd name="T12" fmla="*/ 265 w 386"/>
                  <a:gd name="T13" fmla="*/ 78 h 85"/>
                  <a:gd name="T14" fmla="*/ 0 60000 65536"/>
                  <a:gd name="T15" fmla="*/ 0 60000 65536"/>
                  <a:gd name="T16" fmla="*/ 0 60000 65536"/>
                  <a:gd name="T17" fmla="*/ 0 60000 65536"/>
                  <a:gd name="T18" fmla="*/ 0 60000 65536"/>
                  <a:gd name="T19" fmla="*/ 0 60000 65536"/>
                  <a:gd name="T20" fmla="*/ 0 60000 65536"/>
                  <a:gd name="T21" fmla="*/ 0 w 386"/>
                  <a:gd name="T22" fmla="*/ 0 h 85"/>
                  <a:gd name="T23" fmla="*/ 386 w 386"/>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6" h="85">
                    <a:moveTo>
                      <a:pt x="265" y="78"/>
                    </a:moveTo>
                    <a:lnTo>
                      <a:pt x="0" y="0"/>
                    </a:lnTo>
                    <a:lnTo>
                      <a:pt x="0" y="7"/>
                    </a:lnTo>
                    <a:lnTo>
                      <a:pt x="265" y="85"/>
                    </a:lnTo>
                    <a:lnTo>
                      <a:pt x="386" y="55"/>
                    </a:lnTo>
                    <a:lnTo>
                      <a:pt x="386" y="50"/>
                    </a:lnTo>
                    <a:lnTo>
                      <a:pt x="265" y="78"/>
                    </a:lnTo>
                    <a:close/>
                  </a:path>
                </a:pathLst>
              </a:custGeom>
              <a:solidFill>
                <a:srgbClr val="363B49"/>
              </a:solidFill>
              <a:ln w="9525">
                <a:noFill/>
                <a:round/>
                <a:headEnd/>
                <a:tailEnd/>
              </a:ln>
            </p:spPr>
            <p:txBody>
              <a:bodyPr/>
              <a:lstStyle/>
              <a:p>
                <a:endParaRPr lang="en-US"/>
              </a:p>
            </p:txBody>
          </p:sp>
          <p:sp>
            <p:nvSpPr>
              <p:cNvPr id="64577" name="Freeform 17"/>
              <p:cNvSpPr>
                <a:spLocks noEditPoints="1"/>
              </p:cNvSpPr>
              <p:nvPr/>
            </p:nvSpPr>
            <p:spPr bwMode="auto">
              <a:xfrm>
                <a:off x="624" y="3264"/>
                <a:ext cx="690" cy="583"/>
              </a:xfrm>
              <a:custGeom>
                <a:avLst/>
                <a:gdLst>
                  <a:gd name="T0" fmla="*/ 2147483647 w 292"/>
                  <a:gd name="T1" fmla="*/ 2147483647 h 247"/>
                  <a:gd name="T2" fmla="*/ 2147483647 w 292"/>
                  <a:gd name="T3" fmla="*/ 2147483647 h 247"/>
                  <a:gd name="T4" fmla="*/ 2147483647 w 292"/>
                  <a:gd name="T5" fmla="*/ 2147483647 h 247"/>
                  <a:gd name="T6" fmla="*/ 2147483647 w 292"/>
                  <a:gd name="T7" fmla="*/ 2147483647 h 247"/>
                  <a:gd name="T8" fmla="*/ 2147483647 w 292"/>
                  <a:gd name="T9" fmla="*/ 2147483647 h 247"/>
                  <a:gd name="T10" fmla="*/ 2147483647 w 292"/>
                  <a:gd name="T11" fmla="*/ 2147483647 h 247"/>
                  <a:gd name="T12" fmla="*/ 2147483647 w 292"/>
                  <a:gd name="T13" fmla="*/ 2147483647 h 247"/>
                  <a:gd name="T14" fmla="*/ 2147483647 w 292"/>
                  <a:gd name="T15" fmla="*/ 2147483647 h 247"/>
                  <a:gd name="T16" fmla="*/ 2147483647 w 292"/>
                  <a:gd name="T17" fmla="*/ 2147483647 h 247"/>
                  <a:gd name="T18" fmla="*/ 2147483647 w 292"/>
                  <a:gd name="T19" fmla="*/ 2147483647 h 247"/>
                  <a:gd name="T20" fmla="*/ 2147483647 w 292"/>
                  <a:gd name="T21" fmla="*/ 2147483647 h 247"/>
                  <a:gd name="T22" fmla="*/ 2147483647 w 292"/>
                  <a:gd name="T23" fmla="*/ 2147483647 h 247"/>
                  <a:gd name="T24" fmla="*/ 2147483647 w 292"/>
                  <a:gd name="T25" fmla="*/ 2147483647 h 247"/>
                  <a:gd name="T26" fmla="*/ 2147483647 w 292"/>
                  <a:gd name="T27" fmla="*/ 2147483647 h 247"/>
                  <a:gd name="T28" fmla="*/ 2147483647 w 292"/>
                  <a:gd name="T29" fmla="*/ 2147483647 h 247"/>
                  <a:gd name="T30" fmla="*/ 2147483647 w 292"/>
                  <a:gd name="T31" fmla="*/ 2147483647 h 247"/>
                  <a:gd name="T32" fmla="*/ 2147483647 w 292"/>
                  <a:gd name="T33" fmla="*/ 2147483647 h 247"/>
                  <a:gd name="T34" fmla="*/ 2147483647 w 292"/>
                  <a:gd name="T35" fmla="*/ 2147483647 h 247"/>
                  <a:gd name="T36" fmla="*/ 2147483647 w 292"/>
                  <a:gd name="T37" fmla="*/ 2147483647 h 247"/>
                  <a:gd name="T38" fmla="*/ 2147483647 w 292"/>
                  <a:gd name="T39" fmla="*/ 2147483647 h 247"/>
                  <a:gd name="T40" fmla="*/ 2147483647 w 292"/>
                  <a:gd name="T41" fmla="*/ 2147483647 h 247"/>
                  <a:gd name="T42" fmla="*/ 2147483647 w 292"/>
                  <a:gd name="T43" fmla="*/ 2147483647 h 247"/>
                  <a:gd name="T44" fmla="*/ 2147483647 w 292"/>
                  <a:gd name="T45" fmla="*/ 2147483647 h 247"/>
                  <a:gd name="T46" fmla="*/ 2147483647 w 292"/>
                  <a:gd name="T47" fmla="*/ 2147483647 h 247"/>
                  <a:gd name="T48" fmla="*/ 0 w 292"/>
                  <a:gd name="T49" fmla="*/ 2147483647 h 247"/>
                  <a:gd name="T50" fmla="*/ 2147483647 w 292"/>
                  <a:gd name="T51" fmla="*/ 2147483647 h 247"/>
                  <a:gd name="T52" fmla="*/ 2147483647 w 292"/>
                  <a:gd name="T53" fmla="*/ 2147483647 h 247"/>
                  <a:gd name="T54" fmla="*/ 2147483647 w 292"/>
                  <a:gd name="T55" fmla="*/ 2147483647 h 247"/>
                  <a:gd name="T56" fmla="*/ 2147483647 w 292"/>
                  <a:gd name="T57" fmla="*/ 2147483647 h 247"/>
                  <a:gd name="T58" fmla="*/ 2147483647 w 292"/>
                  <a:gd name="T59" fmla="*/ 2147483647 h 247"/>
                  <a:gd name="T60" fmla="*/ 2147483647 w 292"/>
                  <a:gd name="T61" fmla="*/ 2147483647 h 247"/>
                  <a:gd name="T62" fmla="*/ 2147483647 w 292"/>
                  <a:gd name="T63" fmla="*/ 2147483647 h 247"/>
                  <a:gd name="T64" fmla="*/ 2147483647 w 292"/>
                  <a:gd name="T65" fmla="*/ 2147483647 h 247"/>
                  <a:gd name="T66" fmla="*/ 2147483647 w 292"/>
                  <a:gd name="T67" fmla="*/ 2147483647 h 247"/>
                  <a:gd name="T68" fmla="*/ 2147483647 w 292"/>
                  <a:gd name="T69" fmla="*/ 2147483647 h 247"/>
                  <a:gd name="T70" fmla="*/ 2147483647 w 292"/>
                  <a:gd name="T71" fmla="*/ 2147483647 h 247"/>
                  <a:gd name="T72" fmla="*/ 2147483647 w 292"/>
                  <a:gd name="T73" fmla="*/ 0 h 247"/>
                  <a:gd name="T74" fmla="*/ 2147483647 w 292"/>
                  <a:gd name="T75" fmla="*/ 0 h 247"/>
                  <a:gd name="T76" fmla="*/ 2147483647 w 292"/>
                  <a:gd name="T77" fmla="*/ 2147483647 h 247"/>
                  <a:gd name="T78" fmla="*/ 2147483647 w 292"/>
                  <a:gd name="T79" fmla="*/ 2147483647 h 247"/>
                  <a:gd name="T80" fmla="*/ 2147483647 w 292"/>
                  <a:gd name="T81" fmla="*/ 2147483647 h 247"/>
                  <a:gd name="T82" fmla="*/ 2147483647 w 292"/>
                  <a:gd name="T83" fmla="*/ 2147483647 h 2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2"/>
                  <a:gd name="T127" fmla="*/ 0 h 247"/>
                  <a:gd name="T128" fmla="*/ 292 w 292"/>
                  <a:gd name="T129" fmla="*/ 247 h 2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2" h="247">
                    <a:moveTo>
                      <a:pt x="141" y="6"/>
                    </a:moveTo>
                    <a:cubicBezTo>
                      <a:pt x="158" y="3"/>
                      <a:pt x="158" y="3"/>
                      <a:pt x="158" y="3"/>
                    </a:cubicBezTo>
                    <a:cubicBezTo>
                      <a:pt x="158" y="3"/>
                      <a:pt x="157" y="3"/>
                      <a:pt x="157" y="3"/>
                    </a:cubicBezTo>
                    <a:cubicBezTo>
                      <a:pt x="290" y="44"/>
                      <a:pt x="290" y="44"/>
                      <a:pt x="290" y="44"/>
                    </a:cubicBezTo>
                    <a:cubicBezTo>
                      <a:pt x="289" y="44"/>
                      <a:pt x="289" y="44"/>
                      <a:pt x="289" y="43"/>
                    </a:cubicBezTo>
                    <a:cubicBezTo>
                      <a:pt x="289" y="192"/>
                      <a:pt x="289" y="192"/>
                      <a:pt x="289" y="192"/>
                    </a:cubicBezTo>
                    <a:cubicBezTo>
                      <a:pt x="289" y="191"/>
                      <a:pt x="289" y="191"/>
                      <a:pt x="290" y="190"/>
                    </a:cubicBezTo>
                    <a:cubicBezTo>
                      <a:pt x="276" y="194"/>
                      <a:pt x="276" y="194"/>
                      <a:pt x="276" y="194"/>
                    </a:cubicBezTo>
                    <a:cubicBezTo>
                      <a:pt x="275" y="194"/>
                      <a:pt x="274" y="195"/>
                      <a:pt x="274" y="195"/>
                    </a:cubicBezTo>
                    <a:cubicBezTo>
                      <a:pt x="274" y="211"/>
                      <a:pt x="274" y="211"/>
                      <a:pt x="274" y="211"/>
                    </a:cubicBezTo>
                    <a:cubicBezTo>
                      <a:pt x="274" y="211"/>
                      <a:pt x="275" y="210"/>
                      <a:pt x="276" y="210"/>
                    </a:cubicBezTo>
                    <a:cubicBezTo>
                      <a:pt x="137" y="244"/>
                      <a:pt x="137" y="244"/>
                      <a:pt x="137" y="244"/>
                    </a:cubicBezTo>
                    <a:cubicBezTo>
                      <a:pt x="137" y="244"/>
                      <a:pt x="137" y="244"/>
                      <a:pt x="137" y="244"/>
                    </a:cubicBezTo>
                    <a:cubicBezTo>
                      <a:pt x="2" y="201"/>
                      <a:pt x="2" y="201"/>
                      <a:pt x="2" y="201"/>
                    </a:cubicBezTo>
                    <a:cubicBezTo>
                      <a:pt x="3" y="201"/>
                      <a:pt x="3" y="202"/>
                      <a:pt x="3" y="203"/>
                    </a:cubicBezTo>
                    <a:cubicBezTo>
                      <a:pt x="4" y="188"/>
                      <a:pt x="4" y="188"/>
                      <a:pt x="4" y="188"/>
                    </a:cubicBezTo>
                    <a:cubicBezTo>
                      <a:pt x="4" y="189"/>
                      <a:pt x="3" y="190"/>
                      <a:pt x="3" y="190"/>
                    </a:cubicBezTo>
                    <a:cubicBezTo>
                      <a:pt x="141" y="156"/>
                      <a:pt x="141" y="156"/>
                      <a:pt x="141" y="156"/>
                    </a:cubicBezTo>
                    <a:cubicBezTo>
                      <a:pt x="141" y="156"/>
                      <a:pt x="142" y="155"/>
                      <a:pt x="142" y="155"/>
                    </a:cubicBezTo>
                    <a:cubicBezTo>
                      <a:pt x="142" y="5"/>
                      <a:pt x="142" y="5"/>
                      <a:pt x="142" y="5"/>
                    </a:cubicBezTo>
                    <a:cubicBezTo>
                      <a:pt x="142" y="6"/>
                      <a:pt x="142" y="6"/>
                      <a:pt x="141" y="6"/>
                    </a:cubicBezTo>
                    <a:close/>
                    <a:moveTo>
                      <a:pt x="140" y="153"/>
                    </a:moveTo>
                    <a:cubicBezTo>
                      <a:pt x="2" y="187"/>
                      <a:pt x="2" y="187"/>
                      <a:pt x="2" y="187"/>
                    </a:cubicBezTo>
                    <a:cubicBezTo>
                      <a:pt x="1" y="187"/>
                      <a:pt x="1" y="187"/>
                      <a:pt x="1" y="188"/>
                    </a:cubicBezTo>
                    <a:cubicBezTo>
                      <a:pt x="0" y="203"/>
                      <a:pt x="0" y="203"/>
                      <a:pt x="0" y="203"/>
                    </a:cubicBezTo>
                    <a:cubicBezTo>
                      <a:pt x="0" y="203"/>
                      <a:pt x="0" y="204"/>
                      <a:pt x="1" y="204"/>
                    </a:cubicBezTo>
                    <a:cubicBezTo>
                      <a:pt x="136" y="247"/>
                      <a:pt x="136" y="247"/>
                      <a:pt x="136" y="247"/>
                    </a:cubicBezTo>
                    <a:cubicBezTo>
                      <a:pt x="137" y="247"/>
                      <a:pt x="137" y="247"/>
                      <a:pt x="137" y="247"/>
                    </a:cubicBezTo>
                    <a:cubicBezTo>
                      <a:pt x="276" y="213"/>
                      <a:pt x="276" y="213"/>
                      <a:pt x="276" y="213"/>
                    </a:cubicBezTo>
                    <a:cubicBezTo>
                      <a:pt x="277" y="213"/>
                      <a:pt x="277" y="212"/>
                      <a:pt x="277" y="211"/>
                    </a:cubicBezTo>
                    <a:cubicBezTo>
                      <a:pt x="277" y="195"/>
                      <a:pt x="277" y="195"/>
                      <a:pt x="277" y="195"/>
                    </a:cubicBezTo>
                    <a:cubicBezTo>
                      <a:pt x="277" y="196"/>
                      <a:pt x="277" y="197"/>
                      <a:pt x="276" y="197"/>
                    </a:cubicBezTo>
                    <a:cubicBezTo>
                      <a:pt x="290" y="193"/>
                      <a:pt x="290" y="193"/>
                      <a:pt x="290" y="193"/>
                    </a:cubicBezTo>
                    <a:cubicBezTo>
                      <a:pt x="291" y="193"/>
                      <a:pt x="292" y="193"/>
                      <a:pt x="292" y="192"/>
                    </a:cubicBezTo>
                    <a:cubicBezTo>
                      <a:pt x="292" y="43"/>
                      <a:pt x="292" y="43"/>
                      <a:pt x="292" y="43"/>
                    </a:cubicBezTo>
                    <a:cubicBezTo>
                      <a:pt x="292" y="42"/>
                      <a:pt x="291" y="42"/>
                      <a:pt x="291" y="41"/>
                    </a:cubicBezTo>
                    <a:cubicBezTo>
                      <a:pt x="158" y="0"/>
                      <a:pt x="158" y="0"/>
                      <a:pt x="158" y="0"/>
                    </a:cubicBezTo>
                    <a:cubicBezTo>
                      <a:pt x="158" y="0"/>
                      <a:pt x="158" y="0"/>
                      <a:pt x="157" y="0"/>
                    </a:cubicBezTo>
                    <a:cubicBezTo>
                      <a:pt x="140" y="3"/>
                      <a:pt x="140" y="3"/>
                      <a:pt x="140" y="3"/>
                    </a:cubicBezTo>
                    <a:cubicBezTo>
                      <a:pt x="140" y="4"/>
                      <a:pt x="139" y="4"/>
                      <a:pt x="139" y="5"/>
                    </a:cubicBezTo>
                    <a:cubicBezTo>
                      <a:pt x="139" y="155"/>
                      <a:pt x="139" y="155"/>
                      <a:pt x="139" y="155"/>
                    </a:cubicBezTo>
                    <a:cubicBezTo>
                      <a:pt x="139" y="154"/>
                      <a:pt x="139" y="153"/>
                      <a:pt x="140" y="153"/>
                    </a:cubicBezTo>
                    <a:close/>
                  </a:path>
                </a:pathLst>
              </a:custGeom>
              <a:solidFill>
                <a:srgbClr val="231F20"/>
              </a:solidFill>
              <a:ln w="9525">
                <a:noFill/>
                <a:round/>
                <a:headEnd/>
                <a:tailEnd/>
              </a:ln>
            </p:spPr>
            <p:txBody>
              <a:bodyPr/>
              <a:lstStyle/>
              <a:p>
                <a:endParaRPr lang="en-US"/>
              </a:p>
            </p:txBody>
          </p:sp>
        </p:grpSp>
        <p:pic>
          <p:nvPicPr>
            <p:cNvPr id="64563" name="Picture 13" descr="appHTMLweb"/>
            <p:cNvPicPr>
              <a:picLocks noChangeAspect="1" noChangeArrowheads="1"/>
            </p:cNvPicPr>
            <p:nvPr/>
          </p:nvPicPr>
          <p:blipFill>
            <a:blip r:embed="rId12"/>
            <a:srcRect/>
            <a:stretch>
              <a:fillRect/>
            </a:stretch>
          </p:blipFill>
          <p:spPr bwMode="auto">
            <a:xfrm>
              <a:off x="4230553" y="695085"/>
              <a:ext cx="623888" cy="811212"/>
            </a:xfrm>
            <a:prstGeom prst="rect">
              <a:avLst/>
            </a:prstGeom>
            <a:noFill/>
            <a:ln w="9525">
              <a:noFill/>
              <a:miter lim="800000"/>
              <a:headEnd/>
              <a:tailEnd/>
            </a:ln>
          </p:spPr>
        </p:pic>
      </p:grpSp>
      <p:pic>
        <p:nvPicPr>
          <p:cNvPr id="64541" name="Picture 29" descr="person"/>
          <p:cNvPicPr>
            <a:picLocks noChangeAspect="1" noChangeArrowheads="1"/>
          </p:cNvPicPr>
          <p:nvPr/>
        </p:nvPicPr>
        <p:blipFill>
          <a:blip r:embed="rId13"/>
          <a:srcRect l="19753" r="22221" b="15054"/>
          <a:stretch>
            <a:fillRect/>
          </a:stretch>
        </p:blipFill>
        <p:spPr bwMode="auto">
          <a:xfrm>
            <a:off x="234950" y="2903538"/>
            <a:ext cx="369888" cy="620712"/>
          </a:xfrm>
          <a:prstGeom prst="rect">
            <a:avLst/>
          </a:prstGeom>
          <a:noFill/>
          <a:ln w="9525">
            <a:noFill/>
            <a:miter lim="800000"/>
            <a:headEnd/>
            <a:tailEnd/>
          </a:ln>
        </p:spPr>
      </p:pic>
      <p:pic>
        <p:nvPicPr>
          <p:cNvPr id="64542" name="Picture 29" descr="person"/>
          <p:cNvPicPr>
            <a:picLocks noChangeAspect="1" noChangeArrowheads="1"/>
          </p:cNvPicPr>
          <p:nvPr/>
        </p:nvPicPr>
        <p:blipFill>
          <a:blip r:embed="rId13"/>
          <a:srcRect l="19753" r="22221" b="15054"/>
          <a:stretch>
            <a:fillRect/>
          </a:stretch>
        </p:blipFill>
        <p:spPr bwMode="auto">
          <a:xfrm>
            <a:off x="387350" y="3055938"/>
            <a:ext cx="369888" cy="620712"/>
          </a:xfrm>
          <a:prstGeom prst="rect">
            <a:avLst/>
          </a:prstGeom>
          <a:noFill/>
          <a:ln w="9525">
            <a:noFill/>
            <a:miter lim="800000"/>
            <a:headEnd/>
            <a:tailEnd/>
          </a:ln>
        </p:spPr>
      </p:pic>
      <p:pic>
        <p:nvPicPr>
          <p:cNvPr id="64543" name="Picture 29" descr="person"/>
          <p:cNvPicPr>
            <a:picLocks noChangeAspect="1" noChangeArrowheads="1"/>
          </p:cNvPicPr>
          <p:nvPr/>
        </p:nvPicPr>
        <p:blipFill>
          <a:blip r:embed="rId13"/>
          <a:srcRect l="19753" r="22221" b="15054"/>
          <a:stretch>
            <a:fillRect/>
          </a:stretch>
        </p:blipFill>
        <p:spPr bwMode="auto">
          <a:xfrm>
            <a:off x="539750" y="3208338"/>
            <a:ext cx="369888" cy="620712"/>
          </a:xfrm>
          <a:prstGeom prst="rect">
            <a:avLst/>
          </a:prstGeom>
          <a:noFill/>
          <a:ln w="9525">
            <a:noFill/>
            <a:miter lim="800000"/>
            <a:headEnd/>
            <a:tailEnd/>
          </a:ln>
        </p:spPr>
      </p:pic>
      <p:pic>
        <p:nvPicPr>
          <p:cNvPr id="64544" name="Picture 29" descr="person"/>
          <p:cNvPicPr>
            <a:picLocks noChangeAspect="1" noChangeArrowheads="1"/>
          </p:cNvPicPr>
          <p:nvPr/>
        </p:nvPicPr>
        <p:blipFill>
          <a:blip r:embed="rId13"/>
          <a:srcRect l="19753" r="22221" b="15054"/>
          <a:stretch>
            <a:fillRect/>
          </a:stretch>
        </p:blipFill>
        <p:spPr bwMode="auto">
          <a:xfrm>
            <a:off x="1241425" y="2371725"/>
            <a:ext cx="369888" cy="620713"/>
          </a:xfrm>
          <a:prstGeom prst="rect">
            <a:avLst/>
          </a:prstGeom>
          <a:noFill/>
          <a:ln w="9525">
            <a:noFill/>
            <a:miter lim="800000"/>
            <a:headEnd/>
            <a:tailEnd/>
          </a:ln>
        </p:spPr>
      </p:pic>
      <p:pic>
        <p:nvPicPr>
          <p:cNvPr id="64545" name="Picture 29" descr="person"/>
          <p:cNvPicPr>
            <a:picLocks noChangeAspect="1" noChangeArrowheads="1"/>
          </p:cNvPicPr>
          <p:nvPr/>
        </p:nvPicPr>
        <p:blipFill>
          <a:blip r:embed="rId13"/>
          <a:srcRect l="19753" r="22221" b="15054"/>
          <a:stretch>
            <a:fillRect/>
          </a:stretch>
        </p:blipFill>
        <p:spPr bwMode="auto">
          <a:xfrm>
            <a:off x="1393825" y="2524125"/>
            <a:ext cx="369888" cy="620713"/>
          </a:xfrm>
          <a:prstGeom prst="rect">
            <a:avLst/>
          </a:prstGeom>
          <a:noFill/>
          <a:ln w="9525">
            <a:noFill/>
            <a:miter lim="800000"/>
            <a:headEnd/>
            <a:tailEnd/>
          </a:ln>
        </p:spPr>
      </p:pic>
      <p:pic>
        <p:nvPicPr>
          <p:cNvPr id="64546" name="Picture 29" descr="person"/>
          <p:cNvPicPr>
            <a:picLocks noChangeAspect="1" noChangeArrowheads="1"/>
          </p:cNvPicPr>
          <p:nvPr/>
        </p:nvPicPr>
        <p:blipFill>
          <a:blip r:embed="rId13"/>
          <a:srcRect l="19753" r="22221" b="15054"/>
          <a:stretch>
            <a:fillRect/>
          </a:stretch>
        </p:blipFill>
        <p:spPr bwMode="auto">
          <a:xfrm>
            <a:off x="1546225" y="2676525"/>
            <a:ext cx="369888" cy="620713"/>
          </a:xfrm>
          <a:prstGeom prst="rect">
            <a:avLst/>
          </a:prstGeom>
          <a:noFill/>
          <a:ln w="9525">
            <a:noFill/>
            <a:miter lim="800000"/>
            <a:headEnd/>
            <a:tailEnd/>
          </a:ln>
        </p:spPr>
      </p:pic>
      <p:pic>
        <p:nvPicPr>
          <p:cNvPr id="64547" name="Picture 29" descr="person"/>
          <p:cNvPicPr>
            <a:picLocks noChangeAspect="1" noChangeArrowheads="1"/>
          </p:cNvPicPr>
          <p:nvPr/>
        </p:nvPicPr>
        <p:blipFill>
          <a:blip r:embed="rId13"/>
          <a:srcRect l="19753" r="22221" b="15054"/>
          <a:stretch>
            <a:fillRect/>
          </a:stretch>
        </p:blipFill>
        <p:spPr bwMode="auto">
          <a:xfrm>
            <a:off x="2222500" y="1878013"/>
            <a:ext cx="369888" cy="620712"/>
          </a:xfrm>
          <a:prstGeom prst="rect">
            <a:avLst/>
          </a:prstGeom>
          <a:noFill/>
          <a:ln w="9525">
            <a:noFill/>
            <a:miter lim="800000"/>
            <a:headEnd/>
            <a:tailEnd/>
          </a:ln>
        </p:spPr>
      </p:pic>
      <p:pic>
        <p:nvPicPr>
          <p:cNvPr id="64548" name="Picture 29" descr="person"/>
          <p:cNvPicPr>
            <a:picLocks noChangeAspect="1" noChangeArrowheads="1"/>
          </p:cNvPicPr>
          <p:nvPr/>
        </p:nvPicPr>
        <p:blipFill>
          <a:blip r:embed="rId13"/>
          <a:srcRect l="19753" r="22221" b="15054"/>
          <a:stretch>
            <a:fillRect/>
          </a:stretch>
        </p:blipFill>
        <p:spPr bwMode="auto">
          <a:xfrm>
            <a:off x="3190875" y="1420813"/>
            <a:ext cx="369888" cy="620712"/>
          </a:xfrm>
          <a:prstGeom prst="rect">
            <a:avLst/>
          </a:prstGeom>
          <a:noFill/>
          <a:ln w="9525">
            <a:noFill/>
            <a:miter lim="800000"/>
            <a:headEnd/>
            <a:tailEnd/>
          </a:ln>
        </p:spPr>
      </p:pic>
      <p:pic>
        <p:nvPicPr>
          <p:cNvPr id="64549" name="Picture 29" descr="person"/>
          <p:cNvPicPr>
            <a:picLocks noChangeAspect="1" noChangeArrowheads="1"/>
          </p:cNvPicPr>
          <p:nvPr/>
        </p:nvPicPr>
        <p:blipFill>
          <a:blip r:embed="rId13"/>
          <a:srcRect l="19753" r="22221" b="15054"/>
          <a:stretch>
            <a:fillRect/>
          </a:stretch>
        </p:blipFill>
        <p:spPr bwMode="auto">
          <a:xfrm>
            <a:off x="4137025" y="963613"/>
            <a:ext cx="369888" cy="620712"/>
          </a:xfrm>
          <a:prstGeom prst="rect">
            <a:avLst/>
          </a:prstGeom>
          <a:noFill/>
          <a:ln w="9525">
            <a:noFill/>
            <a:miter lim="800000"/>
            <a:headEnd/>
            <a:tailEnd/>
          </a:ln>
        </p:spPr>
      </p:pic>
      <p:pic>
        <p:nvPicPr>
          <p:cNvPr id="64550" name="Picture 29" descr="person"/>
          <p:cNvPicPr>
            <a:picLocks noChangeAspect="1" noChangeArrowheads="1"/>
          </p:cNvPicPr>
          <p:nvPr/>
        </p:nvPicPr>
        <p:blipFill>
          <a:blip r:embed="rId13"/>
          <a:srcRect l="19753" r="22221" b="15054"/>
          <a:stretch>
            <a:fillRect/>
          </a:stretch>
        </p:blipFill>
        <p:spPr bwMode="auto">
          <a:xfrm>
            <a:off x="3343275" y="1573213"/>
            <a:ext cx="369888" cy="620712"/>
          </a:xfrm>
          <a:prstGeom prst="rect">
            <a:avLst/>
          </a:prstGeom>
          <a:noFill/>
          <a:ln w="9525">
            <a:noFill/>
            <a:miter lim="800000"/>
            <a:headEnd/>
            <a:tailEnd/>
          </a:ln>
        </p:spPr>
      </p:pic>
      <p:pic>
        <p:nvPicPr>
          <p:cNvPr id="64551" name="Picture 29" descr="person"/>
          <p:cNvPicPr>
            <a:picLocks noChangeAspect="1" noChangeArrowheads="1"/>
          </p:cNvPicPr>
          <p:nvPr/>
        </p:nvPicPr>
        <p:blipFill>
          <a:blip r:embed="rId13"/>
          <a:srcRect l="19753" r="22221" b="15054"/>
          <a:stretch>
            <a:fillRect/>
          </a:stretch>
        </p:blipFill>
        <p:spPr bwMode="auto">
          <a:xfrm>
            <a:off x="3495675" y="1725613"/>
            <a:ext cx="369888" cy="620712"/>
          </a:xfrm>
          <a:prstGeom prst="rect">
            <a:avLst/>
          </a:prstGeom>
          <a:noFill/>
          <a:ln w="9525">
            <a:noFill/>
            <a:miter lim="800000"/>
            <a:headEnd/>
            <a:tailEnd/>
          </a:ln>
        </p:spPr>
      </p:pic>
      <p:pic>
        <p:nvPicPr>
          <p:cNvPr id="64552" name="Picture 29" descr="person"/>
          <p:cNvPicPr>
            <a:picLocks noChangeAspect="1" noChangeArrowheads="1"/>
          </p:cNvPicPr>
          <p:nvPr/>
        </p:nvPicPr>
        <p:blipFill>
          <a:blip r:embed="rId13"/>
          <a:srcRect l="19753" r="22221" b="15054"/>
          <a:stretch>
            <a:fillRect/>
          </a:stretch>
        </p:blipFill>
        <p:spPr bwMode="auto">
          <a:xfrm>
            <a:off x="4289425" y="1116013"/>
            <a:ext cx="369888" cy="620712"/>
          </a:xfrm>
          <a:prstGeom prst="rect">
            <a:avLst/>
          </a:prstGeom>
          <a:noFill/>
          <a:ln w="9525">
            <a:noFill/>
            <a:miter lim="800000"/>
            <a:headEnd/>
            <a:tailEnd/>
          </a:ln>
        </p:spPr>
      </p:pic>
      <p:pic>
        <p:nvPicPr>
          <p:cNvPr id="64553" name="Picture 29" descr="person"/>
          <p:cNvPicPr>
            <a:picLocks noChangeAspect="1" noChangeArrowheads="1"/>
          </p:cNvPicPr>
          <p:nvPr/>
        </p:nvPicPr>
        <p:blipFill>
          <a:blip r:embed="rId13"/>
          <a:srcRect l="19753" r="22221" b="15054"/>
          <a:stretch>
            <a:fillRect/>
          </a:stretch>
        </p:blipFill>
        <p:spPr bwMode="auto">
          <a:xfrm>
            <a:off x="4441825" y="1268413"/>
            <a:ext cx="369888" cy="620712"/>
          </a:xfrm>
          <a:prstGeom prst="rect">
            <a:avLst/>
          </a:prstGeom>
          <a:noFill/>
          <a:ln w="9525">
            <a:noFill/>
            <a:miter lim="800000"/>
            <a:headEnd/>
            <a:tailEnd/>
          </a:ln>
        </p:spPr>
      </p:pic>
      <p:pic>
        <p:nvPicPr>
          <p:cNvPr id="64554" name="Picture 29" descr="person"/>
          <p:cNvPicPr>
            <a:picLocks noChangeAspect="1" noChangeArrowheads="1"/>
          </p:cNvPicPr>
          <p:nvPr/>
        </p:nvPicPr>
        <p:blipFill>
          <a:blip r:embed="rId13"/>
          <a:srcRect l="19753" r="22221" b="15054"/>
          <a:stretch>
            <a:fillRect/>
          </a:stretch>
        </p:blipFill>
        <p:spPr bwMode="auto">
          <a:xfrm>
            <a:off x="2374900" y="2030413"/>
            <a:ext cx="369888" cy="620712"/>
          </a:xfrm>
          <a:prstGeom prst="rect">
            <a:avLst/>
          </a:prstGeom>
          <a:noFill/>
          <a:ln w="9525">
            <a:noFill/>
            <a:miter lim="800000"/>
            <a:headEnd/>
            <a:tailEnd/>
          </a:ln>
        </p:spPr>
      </p:pic>
      <p:pic>
        <p:nvPicPr>
          <p:cNvPr id="64555" name="Picture 29" descr="person"/>
          <p:cNvPicPr>
            <a:picLocks noChangeAspect="1" noChangeArrowheads="1"/>
          </p:cNvPicPr>
          <p:nvPr/>
        </p:nvPicPr>
        <p:blipFill>
          <a:blip r:embed="rId13"/>
          <a:srcRect l="19753" r="22221" b="15054"/>
          <a:stretch>
            <a:fillRect/>
          </a:stretch>
        </p:blipFill>
        <p:spPr bwMode="auto">
          <a:xfrm>
            <a:off x="2527300" y="2182813"/>
            <a:ext cx="369888" cy="620712"/>
          </a:xfrm>
          <a:prstGeom prst="rect">
            <a:avLst/>
          </a:prstGeom>
          <a:noFill/>
          <a:ln w="9525">
            <a:noFill/>
            <a:miter lim="800000"/>
            <a:headEnd/>
            <a:tailEnd/>
          </a:ln>
        </p:spPr>
      </p:pic>
      <p:grpSp>
        <p:nvGrpSpPr>
          <p:cNvPr id="64556" name="Group 379"/>
          <p:cNvGrpSpPr>
            <a:grpSpLocks/>
          </p:cNvGrpSpPr>
          <p:nvPr/>
        </p:nvGrpSpPr>
        <p:grpSpPr bwMode="auto">
          <a:xfrm>
            <a:off x="3014663" y="3114675"/>
            <a:ext cx="2967037" cy="2952750"/>
            <a:chOff x="3014419" y="3115159"/>
            <a:chExt cx="2967926" cy="2952428"/>
          </a:xfrm>
        </p:grpSpPr>
        <p:sp>
          <p:nvSpPr>
            <p:cNvPr id="79" name="Freeform 78"/>
            <p:cNvSpPr/>
            <p:nvPr/>
          </p:nvSpPr>
          <p:spPr bwMode="auto">
            <a:xfrm>
              <a:off x="3517807" y="3410402"/>
              <a:ext cx="2464538" cy="2657185"/>
            </a:xfrm>
            <a:custGeom>
              <a:avLst/>
              <a:gdLst>
                <a:gd name="connsiteX0" fmla="*/ 23247 w 2487478"/>
                <a:gd name="connsiteY0" fmla="*/ 2642461 h 2642461"/>
                <a:gd name="connsiteX1" fmla="*/ 2487478 w 2487478"/>
                <a:gd name="connsiteY1" fmla="*/ 1030637 h 2642461"/>
                <a:gd name="connsiteX2" fmla="*/ 2479729 w 2487478"/>
                <a:gd name="connsiteY2" fmla="*/ 0 h 2642461"/>
                <a:gd name="connsiteX3" fmla="*/ 0 w 2487478"/>
                <a:gd name="connsiteY3" fmla="*/ 1604075 h 2642461"/>
                <a:gd name="connsiteX4" fmla="*/ 23247 w 2487478"/>
                <a:gd name="connsiteY4" fmla="*/ 2642461 h 264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478" h="2642461">
                  <a:moveTo>
                    <a:pt x="23247" y="2642461"/>
                  </a:moveTo>
                  <a:lnTo>
                    <a:pt x="2487478" y="1030637"/>
                  </a:lnTo>
                  <a:lnTo>
                    <a:pt x="2479729" y="0"/>
                  </a:lnTo>
                  <a:lnTo>
                    <a:pt x="0" y="1604075"/>
                  </a:lnTo>
                  <a:lnTo>
                    <a:pt x="23247" y="2642461"/>
                  </a:lnTo>
                  <a:close/>
                </a:path>
              </a:pathLst>
            </a:custGeom>
            <a:solidFill>
              <a:schemeClr val="bg1">
                <a:lumMod val="50000"/>
                <a:lumOff val="50000"/>
                <a:alpha val="49000"/>
              </a:schemeClr>
            </a:solidFill>
            <a:ln w="9525" cap="flat" cmpd="sng" algn="ctr">
              <a:solidFill>
                <a:schemeClr val="bg1"/>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cs typeface="Arial" pitchFamily="34" charset="0"/>
              </a:endParaRPr>
            </a:p>
          </p:txBody>
        </p:sp>
        <p:sp>
          <p:nvSpPr>
            <p:cNvPr id="64559" name="Freeform 79"/>
            <p:cNvSpPr>
              <a:spLocks noChangeArrowheads="1"/>
            </p:cNvSpPr>
            <p:nvPr/>
          </p:nvSpPr>
          <p:spPr bwMode="auto">
            <a:xfrm>
              <a:off x="3029919" y="3115159"/>
              <a:ext cx="2944678" cy="1898543"/>
            </a:xfrm>
            <a:custGeom>
              <a:avLst/>
              <a:gdLst>
                <a:gd name="T0" fmla="*/ 0 w 2944678"/>
                <a:gd name="T1" fmla="*/ 1604075 h 1898543"/>
                <a:gd name="T2" fmla="*/ 480447 w 2944678"/>
                <a:gd name="T3" fmla="*/ 1898543 h 1898543"/>
                <a:gd name="T4" fmla="*/ 2944678 w 2944678"/>
                <a:gd name="T5" fmla="*/ 294468 h 1898543"/>
                <a:gd name="T6" fmla="*/ 2433234 w 2944678"/>
                <a:gd name="T7" fmla="*/ 0 h 1898543"/>
                <a:gd name="T8" fmla="*/ 0 w 2944678"/>
                <a:gd name="T9" fmla="*/ 1604075 h 1898543"/>
                <a:gd name="T10" fmla="*/ 0 60000 65536"/>
                <a:gd name="T11" fmla="*/ 0 60000 65536"/>
                <a:gd name="T12" fmla="*/ 0 60000 65536"/>
                <a:gd name="T13" fmla="*/ 0 60000 65536"/>
                <a:gd name="T14" fmla="*/ 0 60000 65536"/>
                <a:gd name="T15" fmla="*/ 0 w 2944678"/>
                <a:gd name="T16" fmla="*/ 0 h 1898543"/>
                <a:gd name="T17" fmla="*/ 2944678 w 2944678"/>
                <a:gd name="T18" fmla="*/ 1898543 h 1898543"/>
              </a:gdLst>
              <a:ahLst/>
              <a:cxnLst>
                <a:cxn ang="T10">
                  <a:pos x="T0" y="T1"/>
                </a:cxn>
                <a:cxn ang="T11">
                  <a:pos x="T2" y="T3"/>
                </a:cxn>
                <a:cxn ang="T12">
                  <a:pos x="T4" y="T5"/>
                </a:cxn>
                <a:cxn ang="T13">
                  <a:pos x="T6" y="T7"/>
                </a:cxn>
                <a:cxn ang="T14">
                  <a:pos x="T8" y="T9"/>
                </a:cxn>
              </a:cxnLst>
              <a:rect l="T15" t="T16" r="T17" b="T18"/>
              <a:pathLst>
                <a:path w="2944678" h="1898543">
                  <a:moveTo>
                    <a:pt x="0" y="1604075"/>
                  </a:moveTo>
                  <a:lnTo>
                    <a:pt x="480447" y="1898543"/>
                  </a:lnTo>
                  <a:lnTo>
                    <a:pt x="2944678" y="294468"/>
                  </a:lnTo>
                  <a:lnTo>
                    <a:pt x="2433234" y="0"/>
                  </a:lnTo>
                  <a:lnTo>
                    <a:pt x="0" y="1604075"/>
                  </a:ln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lin ang="2700000"/>
            </a:gradFill>
            <a:ln w="9525" algn="ctr">
              <a:solidFill>
                <a:schemeClr val="bg1"/>
              </a:solidFill>
              <a:round/>
              <a:headEnd/>
              <a:tailEnd/>
            </a:ln>
          </p:spPr>
          <p:txBody>
            <a:bodyPr/>
            <a:lstStyle/>
            <a:p>
              <a:pPr algn="ctr">
                <a:spcBef>
                  <a:spcPct val="20000"/>
                </a:spcBef>
                <a:buClr>
                  <a:schemeClr val="tx1"/>
                </a:buClr>
                <a:buSzPct val="60000"/>
                <a:buFont typeface="Wingdings" pitchFamily="2" charset="2"/>
                <a:buNone/>
              </a:pPr>
              <a:endParaRPr lang="en-US"/>
            </a:p>
          </p:txBody>
        </p:sp>
        <p:sp>
          <p:nvSpPr>
            <p:cNvPr id="64560" name="Freeform 80"/>
            <p:cNvSpPr>
              <a:spLocks noChangeArrowheads="1"/>
            </p:cNvSpPr>
            <p:nvPr/>
          </p:nvSpPr>
          <p:spPr bwMode="auto">
            <a:xfrm>
              <a:off x="3014419" y="4719234"/>
              <a:ext cx="542441" cy="1348352"/>
            </a:xfrm>
            <a:custGeom>
              <a:avLst/>
              <a:gdLst>
                <a:gd name="T0" fmla="*/ 10529 w 519194"/>
                <a:gd name="T1" fmla="*/ 1038386 h 1348352"/>
                <a:gd name="T2" fmla="*/ 705490 w 519194"/>
                <a:gd name="T3" fmla="*/ 1348352 h 1348352"/>
                <a:gd name="T4" fmla="*/ 663370 w 519194"/>
                <a:gd name="T5" fmla="*/ 317715 h 1348352"/>
                <a:gd name="T6" fmla="*/ 0 w 519194"/>
                <a:gd name="T7" fmla="*/ 0 h 1348352"/>
                <a:gd name="T8" fmla="*/ 10529 w 519194"/>
                <a:gd name="T9" fmla="*/ 1038386 h 1348352"/>
                <a:gd name="T10" fmla="*/ 0 60000 65536"/>
                <a:gd name="T11" fmla="*/ 0 60000 65536"/>
                <a:gd name="T12" fmla="*/ 0 60000 65536"/>
                <a:gd name="T13" fmla="*/ 0 60000 65536"/>
                <a:gd name="T14" fmla="*/ 0 60000 65536"/>
                <a:gd name="T15" fmla="*/ 0 w 519194"/>
                <a:gd name="T16" fmla="*/ 0 h 1348352"/>
                <a:gd name="T17" fmla="*/ 519194 w 519194"/>
                <a:gd name="T18" fmla="*/ 1348352 h 1348352"/>
              </a:gdLst>
              <a:ahLst/>
              <a:cxnLst>
                <a:cxn ang="T10">
                  <a:pos x="T0" y="T1"/>
                </a:cxn>
                <a:cxn ang="T11">
                  <a:pos x="T2" y="T3"/>
                </a:cxn>
                <a:cxn ang="T12">
                  <a:pos x="T4" y="T5"/>
                </a:cxn>
                <a:cxn ang="T13">
                  <a:pos x="T6" y="T7"/>
                </a:cxn>
                <a:cxn ang="T14">
                  <a:pos x="T8" y="T9"/>
                </a:cxn>
              </a:cxnLst>
              <a:rect l="T15" t="T16" r="T17" b="T18"/>
              <a:pathLst>
                <a:path w="519194" h="1348352">
                  <a:moveTo>
                    <a:pt x="7749" y="1038386"/>
                  </a:moveTo>
                  <a:lnTo>
                    <a:pt x="519194" y="1348352"/>
                  </a:lnTo>
                  <a:lnTo>
                    <a:pt x="488197" y="317715"/>
                  </a:lnTo>
                  <a:lnTo>
                    <a:pt x="0" y="0"/>
                  </a:lnTo>
                  <a:lnTo>
                    <a:pt x="7749" y="1038386"/>
                  </a:ln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2700000"/>
            </a:gradFill>
            <a:ln w="9525" algn="ctr">
              <a:solidFill>
                <a:schemeClr val="bg1"/>
              </a:solidFill>
              <a:round/>
              <a:headEnd/>
              <a:tailEnd/>
            </a:ln>
          </p:spPr>
          <p:txBody>
            <a:bodyPr/>
            <a:lstStyle/>
            <a:p>
              <a:pPr algn="ctr">
                <a:spcBef>
                  <a:spcPct val="20000"/>
                </a:spcBef>
                <a:buClr>
                  <a:schemeClr val="tx1"/>
                </a:buClr>
                <a:buSzPct val="60000"/>
                <a:buFont typeface="Wingdings" pitchFamily="2" charset="2"/>
                <a:buNone/>
              </a:pPr>
              <a:endParaRPr lang="en-US"/>
            </a:p>
          </p:txBody>
        </p:sp>
        <p:sp>
          <p:nvSpPr>
            <p:cNvPr id="64561" name="TextBox 83"/>
            <p:cNvSpPr txBox="1">
              <a:spLocks noChangeArrowheads="1"/>
            </p:cNvSpPr>
            <p:nvPr/>
          </p:nvSpPr>
          <p:spPr bwMode="auto">
            <a:xfrm rot="-2029641">
              <a:off x="3344032" y="3756088"/>
              <a:ext cx="2478564" cy="461665"/>
            </a:xfrm>
            <a:prstGeom prst="rect">
              <a:avLst/>
            </a:prstGeom>
            <a:noFill/>
            <a:ln w="9525">
              <a:noFill/>
              <a:miter lim="800000"/>
              <a:headEnd/>
              <a:tailEnd/>
            </a:ln>
          </p:spPr>
          <p:txBody>
            <a:bodyPr wrap="none">
              <a:spAutoFit/>
            </a:bodyPr>
            <a:lstStyle/>
            <a:p>
              <a:r>
                <a:rPr lang="en-US" sz="2400"/>
                <a:t>Physical Server</a:t>
              </a:r>
            </a:p>
          </p:txBody>
        </p:sp>
      </p:grpSp>
      <p:sp>
        <p:nvSpPr>
          <p:cNvPr id="382" name="TextBox 381"/>
          <p:cNvSpPr txBox="1">
            <a:spLocks noChangeArrowheads="1"/>
          </p:cNvSpPr>
          <p:nvPr/>
        </p:nvSpPr>
        <p:spPr bwMode="auto">
          <a:xfrm rot="-2029641">
            <a:off x="1847850" y="5435600"/>
            <a:ext cx="1173163" cy="646113"/>
          </a:xfrm>
          <a:prstGeom prst="rect">
            <a:avLst/>
          </a:prstGeom>
          <a:noFill/>
          <a:ln w="9525">
            <a:noFill/>
            <a:miter lim="800000"/>
            <a:headEnd/>
            <a:tailEnd/>
          </a:ln>
        </p:spPr>
        <p:txBody>
          <a:bodyPr wrap="none">
            <a:spAutoFit/>
          </a:bodyPr>
          <a:lstStyle/>
          <a:p>
            <a:pPr algn="ctr"/>
            <a:r>
              <a:rPr lang="en-US" b="0"/>
              <a:t>Virtual</a:t>
            </a:r>
            <a:br>
              <a:rPr lang="en-US" b="0"/>
            </a:br>
            <a:r>
              <a:rPr lang="en-US" b="0"/>
              <a:t>Machines</a:t>
            </a:r>
          </a:p>
        </p:txBody>
      </p:sp>
    </p:spTree>
  </p:cSld>
  <p:clrMapOvr>
    <a:masterClrMapping/>
  </p:clrMapOvr>
  <p:transition advClick="0"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1.11111E-6 4.39306E-6 L 0.0158 0.18867 " pathEditMode="relative" rAng="0" ptsTypes="AA">
                                      <p:cBhvr>
                                        <p:cTn id="6" dur="2000" fill="hold"/>
                                        <p:tgtEl>
                                          <p:spTgt spid="20490"/>
                                        </p:tgtEl>
                                        <p:attrNameLst>
                                          <p:attrName>ppt_x</p:attrName>
                                          <p:attrName>ppt_y</p:attrName>
                                        </p:attrNameLst>
                                      </p:cBhvr>
                                      <p:rCtr x="8" y="94"/>
                                    </p:animMotion>
                                  </p:childTnLst>
                                </p:cTn>
                              </p:par>
                              <p:par>
                                <p:cTn id="7" presetID="49" presetClass="path" presetSubtype="0" accel="50000" decel="50000" fill="hold" nodeType="withEffect">
                                  <p:stCondLst>
                                    <p:cond delay="0"/>
                                  </p:stCondLst>
                                  <p:childTnLst>
                                    <p:animMotion origin="layout" path="M -4.72222E-6 2.65896E-6 L 0.05973 0.17364 " pathEditMode="relative" rAng="0" ptsTypes="AA">
                                      <p:cBhvr>
                                        <p:cTn id="8" dur="2000" fill="hold"/>
                                        <p:tgtEl>
                                          <p:spTgt spid="20489"/>
                                        </p:tgtEl>
                                        <p:attrNameLst>
                                          <p:attrName>ppt_x</p:attrName>
                                          <p:attrName>ppt_y</p:attrName>
                                        </p:attrNameLst>
                                      </p:cBhvr>
                                      <p:rCtr x="30" y="87"/>
                                    </p:animMotion>
                                  </p:childTnLst>
                                </p:cTn>
                              </p:par>
                              <p:par>
                                <p:cTn id="9" presetID="49" presetClass="path" presetSubtype="0" accel="50000" decel="50000" fill="hold" nodeType="withEffect">
                                  <p:stCondLst>
                                    <p:cond delay="0"/>
                                  </p:stCondLst>
                                  <p:childTnLst>
                                    <p:animMotion origin="layout" path="M 3.05556E-6 9.24855E-7 L 0.11076 0.14936 " pathEditMode="relative" rAng="0" ptsTypes="AA">
                                      <p:cBhvr>
                                        <p:cTn id="10" dur="2000" fill="hold"/>
                                        <p:tgtEl>
                                          <p:spTgt spid="20488"/>
                                        </p:tgtEl>
                                        <p:attrNameLst>
                                          <p:attrName>ppt_x</p:attrName>
                                          <p:attrName>ppt_y</p:attrName>
                                        </p:attrNameLst>
                                      </p:cBhvr>
                                      <p:rCtr x="55" y="75"/>
                                    </p:animMotion>
                                  </p:childTnLst>
                                </p:cTn>
                              </p:par>
                              <p:par>
                                <p:cTn id="11" presetID="49" presetClass="path" presetSubtype="0" accel="50000" decel="50000" fill="hold" nodeType="withEffect">
                                  <p:stCondLst>
                                    <p:cond delay="0"/>
                                  </p:stCondLst>
                                  <p:childTnLst>
                                    <p:animMotion origin="layout" path="M -2.77778E-6 -8.09249E-7 L 0.16632 0.12116 " pathEditMode="relative" rAng="0" ptsTypes="AA">
                                      <p:cBhvr>
                                        <p:cTn id="12" dur="2000" fill="hold"/>
                                        <p:tgtEl>
                                          <p:spTgt spid="20487"/>
                                        </p:tgtEl>
                                        <p:attrNameLst>
                                          <p:attrName>ppt_x</p:attrName>
                                          <p:attrName>ppt_y</p:attrName>
                                        </p:attrNameLst>
                                      </p:cBhvr>
                                      <p:rCtr x="83" y="61"/>
                                    </p:animMotion>
                                  </p:childTnLst>
                                </p:cTn>
                              </p:par>
                              <p:par>
                                <p:cTn id="13" presetID="49" presetClass="path" presetSubtype="0" accel="50000" decel="50000" fill="hold" nodeType="withEffect">
                                  <p:stCondLst>
                                    <p:cond delay="0"/>
                                  </p:stCondLst>
                                  <p:childTnLst>
                                    <p:animMotion origin="layout" path="M 1.38889E-6 -2.54335E-6 L 0.19583 0.11353 " pathEditMode="relative" rAng="0" ptsTypes="AA">
                                      <p:cBhvr>
                                        <p:cTn id="14" dur="2000" fill="hold"/>
                                        <p:tgtEl>
                                          <p:spTgt spid="20483"/>
                                        </p:tgtEl>
                                        <p:attrNameLst>
                                          <p:attrName>ppt_x</p:attrName>
                                          <p:attrName>ppt_y</p:attrName>
                                        </p:attrNameLst>
                                      </p:cBhvr>
                                      <p:rCtr x="98" y="57"/>
                                    </p:animMotion>
                                  </p:childTnLst>
                                </p:cTn>
                              </p:par>
                            </p:childTnLst>
                          </p:cTn>
                        </p:par>
                        <p:par>
                          <p:cTn id="15" fill="hold">
                            <p:stCondLst>
                              <p:cond delay="2000"/>
                            </p:stCondLst>
                            <p:childTnLst>
                              <p:par>
                                <p:cTn id="16" presetID="0" presetClass="path" presetSubtype="0" accel="50000" decel="50000" fill="hold" grpId="0" nodeType="afterEffect">
                                  <p:stCondLst>
                                    <p:cond delay="0"/>
                                  </p:stCondLst>
                                  <p:childTnLst>
                                    <p:animMotion origin="layout" path="M -1.66667E-6 1.85185E-6 L 0.30365 0.10393 " pathEditMode="relative" rAng="0" ptsTypes="AA">
                                      <p:cBhvr>
                                        <p:cTn id="17" dur="2000" fill="hold"/>
                                        <p:tgtEl>
                                          <p:spTgt spid="89"/>
                                        </p:tgtEl>
                                        <p:attrNameLst>
                                          <p:attrName>ppt_x</p:attrName>
                                          <p:attrName>ppt_y</p:attrName>
                                        </p:attrNameLst>
                                      </p:cBhvr>
                                      <p:rCtr x="152" y="52"/>
                                    </p:animMotion>
                                  </p:childTnLst>
                                </p:cTn>
                              </p:par>
                              <p:par>
                                <p:cTn id="18" presetID="0" presetClass="path" presetSubtype="0" accel="50000" decel="50000" fill="hold" grpId="0" nodeType="withEffect">
                                  <p:stCondLst>
                                    <p:cond delay="0"/>
                                  </p:stCondLst>
                                  <p:childTnLst>
                                    <p:animMotion origin="layout" path="M 1.94444E-6 -3.33333E-6 L 0.24861 0.14074 " pathEditMode="relative" rAng="0" ptsTypes="AA">
                                      <p:cBhvr>
                                        <p:cTn id="19" dur="2000" fill="hold"/>
                                        <p:tgtEl>
                                          <p:spTgt spid="85"/>
                                        </p:tgtEl>
                                        <p:attrNameLst>
                                          <p:attrName>ppt_x</p:attrName>
                                          <p:attrName>ppt_y</p:attrName>
                                        </p:attrNameLst>
                                      </p:cBhvr>
                                      <p:rCtr x="124" y="70"/>
                                    </p:animMotion>
                                  </p:childTnLst>
                                </p:cTn>
                              </p:par>
                              <p:par>
                                <p:cTn id="20" presetID="0" presetClass="path" presetSubtype="0" accel="50000" decel="50000" fill="hold" grpId="0" nodeType="withEffect">
                                  <p:stCondLst>
                                    <p:cond delay="0"/>
                                  </p:stCondLst>
                                  <p:childTnLst>
                                    <p:animMotion origin="layout" path="M -8.33333E-7 -1.11111E-6 L 0.18212 0.17014 " pathEditMode="relative" rAng="0" ptsTypes="AA">
                                      <p:cBhvr>
                                        <p:cTn id="21" dur="2000" fill="hold"/>
                                        <p:tgtEl>
                                          <p:spTgt spid="86"/>
                                        </p:tgtEl>
                                        <p:attrNameLst>
                                          <p:attrName>ppt_x</p:attrName>
                                          <p:attrName>ppt_y</p:attrName>
                                        </p:attrNameLst>
                                      </p:cBhvr>
                                      <p:rCtr x="91" y="85"/>
                                    </p:animMotion>
                                  </p:childTnLst>
                                </p:cTn>
                              </p:par>
                              <p:par>
                                <p:cTn id="22" presetID="0" presetClass="path" presetSubtype="0" accel="50000" decel="50000" fill="hold" grpId="0" nodeType="withEffect">
                                  <p:stCondLst>
                                    <p:cond delay="0"/>
                                  </p:stCondLst>
                                  <p:childTnLst>
                                    <p:animMotion origin="layout" path="M 2.77778E-6 1.11111E-6 L 0.12413 0.20926 " pathEditMode="relative" rAng="0" ptsTypes="AA">
                                      <p:cBhvr>
                                        <p:cTn id="23" dur="2000" fill="hold"/>
                                        <p:tgtEl>
                                          <p:spTgt spid="87"/>
                                        </p:tgtEl>
                                        <p:attrNameLst>
                                          <p:attrName>ppt_x</p:attrName>
                                          <p:attrName>ppt_y</p:attrName>
                                        </p:attrNameLst>
                                      </p:cBhvr>
                                      <p:rCtr x="62" y="105"/>
                                    </p:animMotion>
                                  </p:childTnLst>
                                </p:cTn>
                              </p:par>
                              <p:par>
                                <p:cTn id="24" presetID="0" presetClass="path" presetSubtype="0" accel="50000" decel="50000" fill="hold" grpId="0" nodeType="withEffect">
                                  <p:stCondLst>
                                    <p:cond delay="0"/>
                                  </p:stCondLst>
                                  <p:childTnLst>
                                    <p:animMotion origin="layout" path="M -3.61111E-6 4.81481E-6 L 0.07309 0.23125 " pathEditMode="relative" rAng="0" ptsTypes="AA">
                                      <p:cBhvr>
                                        <p:cTn id="25" dur="2000" fill="hold"/>
                                        <p:tgtEl>
                                          <p:spTgt spid="88"/>
                                        </p:tgtEl>
                                        <p:attrNameLst>
                                          <p:attrName>ppt_x</p:attrName>
                                          <p:attrName>ppt_y</p:attrName>
                                        </p:attrNameLst>
                                      </p:cBhvr>
                                      <p:rCtr x="36" y="116"/>
                                    </p:animMotion>
                                  </p:childTnLst>
                                </p:cTn>
                              </p:par>
                              <p:par>
                                <p:cTn id="26" presetID="10" presetClass="exit" presetSubtype="0" fill="hold" nodeType="withEffect">
                                  <p:stCondLst>
                                    <p:cond delay="0"/>
                                  </p:stCondLst>
                                  <p:childTnLst>
                                    <p:animEffect transition="out" filter="fade">
                                      <p:cBhvr>
                                        <p:cTn id="27" dur="2000"/>
                                        <p:tgtEl>
                                          <p:spTgt spid="204"/>
                                        </p:tgtEl>
                                      </p:cBhvr>
                                    </p:animEffect>
                                    <p:set>
                                      <p:cBhvr>
                                        <p:cTn id="28" dur="1" fill="hold">
                                          <p:stCondLst>
                                            <p:cond delay="1999"/>
                                          </p:stCondLst>
                                        </p:cTn>
                                        <p:tgtEl>
                                          <p:spTgt spid="20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87"/>
                                        </p:tgtEl>
                                      </p:cBhvr>
                                    </p:animEffect>
                                    <p:set>
                                      <p:cBhvr>
                                        <p:cTn id="31" dur="1" fill="hold">
                                          <p:stCondLst>
                                            <p:cond delay="1999"/>
                                          </p:stCondLst>
                                        </p:cTn>
                                        <p:tgtEl>
                                          <p:spTgt spid="18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19"/>
                                        </p:tgtEl>
                                      </p:cBhvr>
                                    </p:animEffect>
                                    <p:set>
                                      <p:cBhvr>
                                        <p:cTn id="34" dur="1" fill="hold">
                                          <p:stCondLst>
                                            <p:cond delay="1999"/>
                                          </p:stCondLst>
                                        </p:cTn>
                                        <p:tgtEl>
                                          <p:spTgt spid="11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238"/>
                                        </p:tgtEl>
                                      </p:cBhvr>
                                    </p:animEffect>
                                    <p:set>
                                      <p:cBhvr>
                                        <p:cTn id="37" dur="1" fill="hold">
                                          <p:stCondLst>
                                            <p:cond delay="1999"/>
                                          </p:stCondLst>
                                        </p:cTn>
                                        <p:tgtEl>
                                          <p:spTgt spid="23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221"/>
                                        </p:tgtEl>
                                      </p:cBhvr>
                                    </p:animEffect>
                                    <p:set>
                                      <p:cBhvr>
                                        <p:cTn id="40" dur="1" fill="hold">
                                          <p:stCondLst>
                                            <p:cond delay="1999"/>
                                          </p:stCondLst>
                                        </p:cTn>
                                        <p:tgtEl>
                                          <p:spTgt spid="2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70"/>
                                        </p:tgtEl>
                                      </p:cBhvr>
                                    </p:animEffect>
                                    <p:set>
                                      <p:cBhvr>
                                        <p:cTn id="43" dur="1" fill="hold">
                                          <p:stCondLst>
                                            <p:cond delay="1999"/>
                                          </p:stCondLst>
                                        </p:cTn>
                                        <p:tgtEl>
                                          <p:spTgt spid="17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272"/>
                                        </p:tgtEl>
                                      </p:cBhvr>
                                    </p:animEffect>
                                    <p:set>
                                      <p:cBhvr>
                                        <p:cTn id="46" dur="1" fill="hold">
                                          <p:stCondLst>
                                            <p:cond delay="1999"/>
                                          </p:stCondLst>
                                        </p:cTn>
                                        <p:tgtEl>
                                          <p:spTgt spid="27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255"/>
                                        </p:tgtEl>
                                      </p:cBhvr>
                                    </p:animEffect>
                                    <p:set>
                                      <p:cBhvr>
                                        <p:cTn id="49" dur="1" fill="hold">
                                          <p:stCondLst>
                                            <p:cond delay="1999"/>
                                          </p:stCondLst>
                                        </p:cTn>
                                        <p:tgtEl>
                                          <p:spTgt spid="25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02"/>
                                        </p:tgtEl>
                                      </p:cBhvr>
                                    </p:animEffect>
                                    <p:set>
                                      <p:cBhvr>
                                        <p:cTn id="52" dur="1" fill="hold">
                                          <p:stCondLst>
                                            <p:cond delay="1999"/>
                                          </p:stCondLst>
                                        </p:cTn>
                                        <p:tgtEl>
                                          <p:spTgt spid="10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306"/>
                                        </p:tgtEl>
                                      </p:cBhvr>
                                    </p:animEffect>
                                    <p:set>
                                      <p:cBhvr>
                                        <p:cTn id="55" dur="1" fill="hold">
                                          <p:stCondLst>
                                            <p:cond delay="1999"/>
                                          </p:stCondLst>
                                        </p:cTn>
                                        <p:tgtEl>
                                          <p:spTgt spid="30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000"/>
                                        <p:tgtEl>
                                          <p:spTgt spid="289"/>
                                        </p:tgtEl>
                                      </p:cBhvr>
                                    </p:animEffect>
                                    <p:set>
                                      <p:cBhvr>
                                        <p:cTn id="58" dur="1" fill="hold">
                                          <p:stCondLst>
                                            <p:cond delay="1999"/>
                                          </p:stCondLst>
                                        </p:cTn>
                                        <p:tgtEl>
                                          <p:spTgt spid="28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136"/>
                                        </p:tgtEl>
                                      </p:cBhvr>
                                    </p:animEffect>
                                    <p:set>
                                      <p:cBhvr>
                                        <p:cTn id="61" dur="1" fill="hold">
                                          <p:stCondLst>
                                            <p:cond delay="1999"/>
                                          </p:stCondLst>
                                        </p:cTn>
                                        <p:tgtEl>
                                          <p:spTgt spid="1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340"/>
                                        </p:tgtEl>
                                      </p:cBhvr>
                                    </p:animEffect>
                                    <p:set>
                                      <p:cBhvr>
                                        <p:cTn id="64" dur="1" fill="hold">
                                          <p:stCondLst>
                                            <p:cond delay="1999"/>
                                          </p:stCondLst>
                                        </p:cTn>
                                        <p:tgtEl>
                                          <p:spTgt spid="34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323"/>
                                        </p:tgtEl>
                                      </p:cBhvr>
                                    </p:animEffect>
                                    <p:set>
                                      <p:cBhvr>
                                        <p:cTn id="67" dur="1" fill="hold">
                                          <p:stCondLst>
                                            <p:cond delay="1999"/>
                                          </p:stCondLst>
                                        </p:cTn>
                                        <p:tgtEl>
                                          <p:spTgt spid="32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53"/>
                                        </p:tgtEl>
                                      </p:cBhvr>
                                    </p:animEffect>
                                    <p:set>
                                      <p:cBhvr>
                                        <p:cTn id="70" dur="1" fill="hold">
                                          <p:stCondLst>
                                            <p:cond delay="1999"/>
                                          </p:stCondLst>
                                        </p:cTn>
                                        <p:tgtEl>
                                          <p:spTgt spid="153"/>
                                        </p:tgtEl>
                                        <p:attrNameLst>
                                          <p:attrName>style.visibility</p:attrName>
                                        </p:attrNameLst>
                                      </p:cBhvr>
                                      <p:to>
                                        <p:strVal val="hidden"/>
                                      </p:to>
                                    </p:set>
                                  </p:childTnLst>
                                </p:cTn>
                              </p:par>
                              <p:par>
                                <p:cTn id="71" presetID="3" presetClass="entr" presetSubtype="10" fill="hold" nodeType="withEffect">
                                  <p:stCondLst>
                                    <p:cond delay="0"/>
                                  </p:stCondLst>
                                  <p:childTnLst>
                                    <p:set>
                                      <p:cBhvr>
                                        <p:cTn id="72" dur="1" fill="hold">
                                          <p:stCondLst>
                                            <p:cond delay="0"/>
                                          </p:stCondLst>
                                        </p:cTn>
                                        <p:tgtEl>
                                          <p:spTgt spid="381"/>
                                        </p:tgtEl>
                                        <p:attrNameLst>
                                          <p:attrName>style.visibility</p:attrName>
                                        </p:attrNameLst>
                                      </p:cBhvr>
                                      <p:to>
                                        <p:strVal val="visible"/>
                                      </p:to>
                                    </p:set>
                                    <p:animEffect transition="in" filter="blinds(horizontal)">
                                      <p:cBhvr>
                                        <p:cTn id="73" dur="500"/>
                                        <p:tgtEl>
                                          <p:spTgt spid="381"/>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82"/>
                                        </p:tgtEl>
                                        <p:attrNameLst>
                                          <p:attrName>style.visibility</p:attrName>
                                        </p:attrNameLst>
                                      </p:cBhvr>
                                      <p:to>
                                        <p:strVal val="visible"/>
                                      </p:to>
                                    </p:set>
                                    <p:anim calcmode="lin" valueType="num">
                                      <p:cBhvr>
                                        <p:cTn id="76" dur="500" fill="hold"/>
                                        <p:tgtEl>
                                          <p:spTgt spid="382"/>
                                        </p:tgtEl>
                                        <p:attrNameLst>
                                          <p:attrName>ppt_w</p:attrName>
                                        </p:attrNameLst>
                                      </p:cBhvr>
                                      <p:tavLst>
                                        <p:tav tm="0">
                                          <p:val>
                                            <p:fltVal val="0"/>
                                          </p:val>
                                        </p:tav>
                                        <p:tav tm="100000">
                                          <p:val>
                                            <p:strVal val="#ppt_w"/>
                                          </p:val>
                                        </p:tav>
                                      </p:tavLst>
                                    </p:anim>
                                    <p:anim calcmode="lin" valueType="num">
                                      <p:cBhvr>
                                        <p:cTn id="77" dur="500" fill="hold"/>
                                        <p:tgtEl>
                                          <p:spTgt spid="382"/>
                                        </p:tgtEl>
                                        <p:attrNameLst>
                                          <p:attrName>ppt_h</p:attrName>
                                        </p:attrNameLst>
                                      </p:cBhvr>
                                      <p:tavLst>
                                        <p:tav tm="0">
                                          <p:val>
                                            <p:fltVal val="0"/>
                                          </p:val>
                                        </p:tav>
                                        <p:tav tm="100000">
                                          <p:val>
                                            <p:strVal val="#ppt_h"/>
                                          </p:val>
                                        </p:tav>
                                      </p:tavLst>
                                    </p:anim>
                                    <p:animEffect transition="in" filter="fade">
                                      <p:cBhvr>
                                        <p:cTn id="78" dur="500"/>
                                        <p:tgtEl>
                                          <p:spTgt spid="382"/>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372"/>
                                        </p:tgtEl>
                                        <p:attrNameLst>
                                          <p:attrName>style.visibility</p:attrName>
                                        </p:attrNameLst>
                                      </p:cBhvr>
                                      <p:to>
                                        <p:strVal val="visible"/>
                                      </p:to>
                                    </p:set>
                                    <p:anim calcmode="lin" valueType="num">
                                      <p:cBhvr>
                                        <p:cTn id="81" dur="500" fill="hold"/>
                                        <p:tgtEl>
                                          <p:spTgt spid="372"/>
                                        </p:tgtEl>
                                        <p:attrNameLst>
                                          <p:attrName>ppt_w</p:attrName>
                                        </p:attrNameLst>
                                      </p:cBhvr>
                                      <p:tavLst>
                                        <p:tav tm="0">
                                          <p:val>
                                            <p:fltVal val="0"/>
                                          </p:val>
                                        </p:tav>
                                        <p:tav tm="100000">
                                          <p:val>
                                            <p:strVal val="#ppt_w"/>
                                          </p:val>
                                        </p:tav>
                                      </p:tavLst>
                                    </p:anim>
                                    <p:anim calcmode="lin" valueType="num">
                                      <p:cBhvr>
                                        <p:cTn id="82" dur="500" fill="hold"/>
                                        <p:tgtEl>
                                          <p:spTgt spid="372"/>
                                        </p:tgtEl>
                                        <p:attrNameLst>
                                          <p:attrName>ppt_h</p:attrName>
                                        </p:attrNameLst>
                                      </p:cBhvr>
                                      <p:tavLst>
                                        <p:tav tm="0">
                                          <p:val>
                                            <p:fltVal val="0"/>
                                          </p:val>
                                        </p:tav>
                                        <p:tav tm="100000">
                                          <p:val>
                                            <p:strVal val="#ppt_h"/>
                                          </p:val>
                                        </p:tav>
                                      </p:tavLst>
                                    </p:anim>
                                    <p:animEffect transition="in" filter="fade">
                                      <p:cBhvr>
                                        <p:cTn id="83"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7" grpId="0" animBg="1"/>
      <p:bldP spid="86" grpId="0" animBg="1"/>
      <p:bldP spid="85" grpId="0" animBg="1"/>
      <p:bldP spid="89" grpId="0" animBg="1"/>
      <p:bldP spid="372" grpId="0"/>
      <p:bldP spid="3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380"/>
          <p:cNvGrpSpPr>
            <a:grpSpLocks/>
          </p:cNvGrpSpPr>
          <p:nvPr/>
        </p:nvGrpSpPr>
        <p:grpSpPr bwMode="auto">
          <a:xfrm>
            <a:off x="666750" y="612775"/>
            <a:ext cx="4608513" cy="2719388"/>
            <a:chOff x="666230" y="612017"/>
            <a:chExt cx="4609107" cy="2719549"/>
          </a:xfrm>
        </p:grpSpPr>
        <p:pic>
          <p:nvPicPr>
            <p:cNvPr id="66599" name="Picture 12" descr="appNetworkFile"/>
            <p:cNvPicPr>
              <a:picLocks noChangeAspect="1" noChangeArrowheads="1"/>
            </p:cNvPicPr>
            <p:nvPr/>
          </p:nvPicPr>
          <p:blipFill>
            <a:blip r:embed="rId3"/>
            <a:srcRect/>
            <a:stretch>
              <a:fillRect/>
            </a:stretch>
          </p:blipFill>
          <p:spPr bwMode="auto">
            <a:xfrm>
              <a:off x="4651449" y="612017"/>
              <a:ext cx="623888" cy="811213"/>
            </a:xfrm>
            <a:prstGeom prst="rect">
              <a:avLst/>
            </a:prstGeom>
            <a:noFill/>
            <a:ln w="9525">
              <a:noFill/>
              <a:miter lim="800000"/>
              <a:headEnd/>
              <a:tailEnd/>
            </a:ln>
          </p:spPr>
        </p:pic>
        <p:pic>
          <p:nvPicPr>
            <p:cNvPr id="66600" name="Picture 13" descr="appHTMLweb"/>
            <p:cNvPicPr>
              <a:picLocks noChangeAspect="1" noChangeArrowheads="1"/>
            </p:cNvPicPr>
            <p:nvPr/>
          </p:nvPicPr>
          <p:blipFill>
            <a:blip r:embed="rId4"/>
            <a:srcRect/>
            <a:stretch>
              <a:fillRect/>
            </a:stretch>
          </p:blipFill>
          <p:spPr bwMode="auto">
            <a:xfrm>
              <a:off x="2630779" y="1519772"/>
              <a:ext cx="623888" cy="811212"/>
            </a:xfrm>
            <a:prstGeom prst="rect">
              <a:avLst/>
            </a:prstGeom>
            <a:noFill/>
            <a:ln w="9525">
              <a:noFill/>
              <a:miter lim="800000"/>
              <a:headEnd/>
              <a:tailEnd/>
            </a:ln>
          </p:spPr>
        </p:pic>
        <p:pic>
          <p:nvPicPr>
            <p:cNvPr id="66601" name="Picture 14" descr="appGreen"/>
            <p:cNvPicPr>
              <a:picLocks noChangeAspect="1" noChangeArrowheads="1"/>
            </p:cNvPicPr>
            <p:nvPr/>
          </p:nvPicPr>
          <p:blipFill>
            <a:blip r:embed="rId5"/>
            <a:srcRect/>
            <a:stretch>
              <a:fillRect/>
            </a:stretch>
          </p:blipFill>
          <p:spPr bwMode="auto">
            <a:xfrm>
              <a:off x="666230" y="2520353"/>
              <a:ext cx="623888" cy="811213"/>
            </a:xfrm>
            <a:prstGeom prst="rect">
              <a:avLst/>
            </a:prstGeom>
            <a:noFill/>
            <a:ln w="9525">
              <a:noFill/>
              <a:miter lim="800000"/>
              <a:headEnd/>
              <a:tailEnd/>
            </a:ln>
          </p:spPr>
        </p:pic>
        <p:pic>
          <p:nvPicPr>
            <p:cNvPr id="66602" name="Picture 15"/>
            <p:cNvPicPr>
              <a:picLocks noChangeAspect="1" noChangeArrowheads="1"/>
            </p:cNvPicPr>
            <p:nvPr/>
          </p:nvPicPr>
          <p:blipFill>
            <a:blip r:embed="rId6"/>
            <a:srcRect/>
            <a:stretch>
              <a:fillRect/>
            </a:stretch>
          </p:blipFill>
          <p:spPr bwMode="auto">
            <a:xfrm>
              <a:off x="3699486" y="1056745"/>
              <a:ext cx="622300" cy="811213"/>
            </a:xfrm>
            <a:prstGeom prst="rect">
              <a:avLst/>
            </a:prstGeom>
            <a:noFill/>
            <a:ln w="9525">
              <a:noFill/>
              <a:miter lim="800000"/>
              <a:headEnd/>
              <a:tailEnd/>
            </a:ln>
          </p:spPr>
        </p:pic>
        <p:pic>
          <p:nvPicPr>
            <p:cNvPr id="66603" name="Picture 16" descr="appData"/>
            <p:cNvPicPr>
              <a:picLocks noChangeAspect="1" noChangeArrowheads="1"/>
            </p:cNvPicPr>
            <p:nvPr/>
          </p:nvPicPr>
          <p:blipFill>
            <a:blip r:embed="rId7"/>
            <a:srcRect/>
            <a:stretch>
              <a:fillRect/>
            </a:stretch>
          </p:blipFill>
          <p:spPr bwMode="auto">
            <a:xfrm>
              <a:off x="1636359" y="1977716"/>
              <a:ext cx="623888" cy="811212"/>
            </a:xfrm>
            <a:prstGeom prst="rect">
              <a:avLst/>
            </a:prstGeom>
            <a:noFill/>
            <a:ln w="9525">
              <a:noFill/>
              <a:miter lim="800000"/>
              <a:headEnd/>
              <a:tailEnd/>
            </a:ln>
          </p:spPr>
        </p:pic>
      </p:grpSp>
      <p:sp>
        <p:nvSpPr>
          <p:cNvPr id="88" name="Flowchart: Magnetic Disk 87"/>
          <p:cNvSpPr/>
          <p:nvPr/>
        </p:nvSpPr>
        <p:spPr bwMode="auto">
          <a:xfrm>
            <a:off x="6094413" y="4479925"/>
            <a:ext cx="560387" cy="754063"/>
          </a:xfrm>
          <a:prstGeom prst="flowChartMagneticDisk">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7" name="Flowchart: Magnetic Disk 86"/>
          <p:cNvSpPr/>
          <p:nvPr/>
        </p:nvSpPr>
        <p:spPr bwMode="auto">
          <a:xfrm>
            <a:off x="5905500" y="4819650"/>
            <a:ext cx="560388" cy="754063"/>
          </a:xfrm>
          <a:prstGeom prst="flowChartMagneticDisk">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6" name="Flowchart: Magnetic Disk 85"/>
          <p:cNvSpPr/>
          <p:nvPr/>
        </p:nvSpPr>
        <p:spPr bwMode="auto">
          <a:xfrm>
            <a:off x="5487988" y="5062538"/>
            <a:ext cx="560387" cy="754062"/>
          </a:xfrm>
          <a:prstGeom prst="flowChartMagneticDisk">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66565" name="TextBox 371"/>
          <p:cNvSpPr txBox="1">
            <a:spLocks noChangeArrowheads="1"/>
          </p:cNvSpPr>
          <p:nvPr/>
        </p:nvSpPr>
        <p:spPr bwMode="auto">
          <a:xfrm>
            <a:off x="3040063" y="3035300"/>
            <a:ext cx="1231900" cy="646113"/>
          </a:xfrm>
          <a:prstGeom prst="rect">
            <a:avLst/>
          </a:prstGeom>
          <a:noFill/>
          <a:ln w="9525">
            <a:noFill/>
            <a:miter lim="800000"/>
            <a:headEnd/>
            <a:tailEnd/>
          </a:ln>
        </p:spPr>
        <p:txBody>
          <a:bodyPr wrap="none">
            <a:spAutoFit/>
          </a:bodyPr>
          <a:lstStyle/>
          <a:p>
            <a:pPr algn="ctr"/>
            <a:r>
              <a:rPr lang="en-US">
                <a:solidFill>
                  <a:srgbClr val="FF0000"/>
                </a:solidFill>
              </a:rPr>
              <a:t>5X More</a:t>
            </a:r>
            <a:br>
              <a:rPr lang="en-US">
                <a:solidFill>
                  <a:srgbClr val="FF0000"/>
                </a:solidFill>
              </a:rPr>
            </a:br>
            <a:r>
              <a:rPr lang="en-US">
                <a:solidFill>
                  <a:srgbClr val="FF0000"/>
                </a:solidFill>
              </a:rPr>
              <a:t>Workload</a:t>
            </a:r>
          </a:p>
        </p:txBody>
      </p:sp>
      <p:sp>
        <p:nvSpPr>
          <p:cNvPr id="85" name="Flowchart: Magnetic Disk 84"/>
          <p:cNvSpPr/>
          <p:nvPr/>
        </p:nvSpPr>
        <p:spPr bwMode="auto">
          <a:xfrm>
            <a:off x="5110163" y="5286375"/>
            <a:ext cx="560387" cy="754063"/>
          </a:xfrm>
          <a:prstGeom prst="flowChartMagneticDisk">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89" name="Flowchart: Magnetic Disk 88"/>
          <p:cNvSpPr/>
          <p:nvPr/>
        </p:nvSpPr>
        <p:spPr bwMode="auto">
          <a:xfrm>
            <a:off x="4597400" y="5426075"/>
            <a:ext cx="560388" cy="754063"/>
          </a:xfrm>
          <a:prstGeom prst="flowChartMagneticDisk">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pic>
        <p:nvPicPr>
          <p:cNvPr id="20490"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2">
                <a:tint val="45000"/>
                <a:satMod val="400000"/>
              </a:schemeClr>
            </a:duotone>
          </a:blip>
          <a:srcRect/>
          <a:stretch>
            <a:fillRect/>
          </a:stretch>
        </p:blipFill>
        <p:spPr bwMode="auto">
          <a:xfrm>
            <a:off x="5122863" y="3138605"/>
            <a:ext cx="847725" cy="1514475"/>
          </a:xfrm>
          <a:prstGeom prst="rect">
            <a:avLst/>
          </a:prstGeom>
          <a:noFill/>
          <a:ln w="9525">
            <a:noFill/>
            <a:miter lim="800000"/>
            <a:headEnd/>
            <a:tailEnd/>
          </a:ln>
        </p:spPr>
      </p:pic>
      <p:pic>
        <p:nvPicPr>
          <p:cNvPr id="66569" name="Picture 3" descr="\\datacore\MKTG\MKTG Graphics &amp; Materials\Graphics Library\Graphs &amp; Diagrams\GIF diagrams\application-server.gif"/>
          <p:cNvPicPr>
            <a:picLocks noChangeAspect="1" noChangeArrowheads="1"/>
          </p:cNvPicPr>
          <p:nvPr/>
        </p:nvPicPr>
        <p:blipFill>
          <a:blip r:embed="rId8"/>
          <a:srcRect/>
          <a:stretch>
            <a:fillRect/>
          </a:stretch>
        </p:blipFill>
        <p:spPr bwMode="auto">
          <a:xfrm>
            <a:off x="4527550" y="3544888"/>
            <a:ext cx="847725" cy="1514475"/>
          </a:xfrm>
          <a:prstGeom prst="rect">
            <a:avLst/>
          </a:prstGeom>
          <a:noFill/>
          <a:ln w="9525">
            <a:noFill/>
            <a:miter lim="800000"/>
            <a:headEnd/>
            <a:tailEnd/>
          </a:ln>
        </p:spPr>
      </p:pic>
      <p:pic>
        <p:nvPicPr>
          <p:cNvPr id="20488" name="Picture 3" descr="\\datacore\MKTG\MKTG Graphics &amp; Materials\Graphics Library\Graphs &amp; Diagrams\GIF diagrams\application-server.gif"/>
          <p:cNvPicPr>
            <a:picLocks noChangeAspect="1" noChangeArrowheads="1"/>
          </p:cNvPicPr>
          <p:nvPr/>
        </p:nvPicPr>
        <p:blipFill>
          <a:blip r:embed="rId8">
            <a:duotone>
              <a:prstClr val="black"/>
              <a:schemeClr val="tx2">
                <a:tint val="45000"/>
                <a:satMod val="400000"/>
              </a:schemeClr>
            </a:duotone>
          </a:blip>
          <a:srcRect/>
          <a:stretch>
            <a:fillRect/>
          </a:stretch>
        </p:blipFill>
        <p:spPr bwMode="auto">
          <a:xfrm>
            <a:off x="4016377" y="3884731"/>
            <a:ext cx="847725" cy="1514475"/>
          </a:xfrm>
          <a:prstGeom prst="rect">
            <a:avLst/>
          </a:prstGeom>
          <a:noFill/>
          <a:ln w="9525">
            <a:noFill/>
            <a:miter lim="800000"/>
            <a:headEnd/>
            <a:tailEnd/>
          </a:ln>
        </p:spPr>
      </p:pic>
      <p:pic>
        <p:nvPicPr>
          <p:cNvPr id="20487"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1">
                <a:tint val="45000"/>
                <a:satMod val="400000"/>
              </a:schemeClr>
            </a:duotone>
          </a:blip>
          <a:srcRect/>
          <a:stretch>
            <a:fillRect/>
          </a:stretch>
        </p:blipFill>
        <p:spPr bwMode="auto">
          <a:xfrm>
            <a:off x="3516315" y="4205405"/>
            <a:ext cx="847725" cy="1514475"/>
          </a:xfrm>
          <a:prstGeom prst="rect">
            <a:avLst/>
          </a:prstGeom>
          <a:noFill/>
          <a:ln w="9525">
            <a:noFill/>
            <a:miter lim="800000"/>
            <a:headEnd/>
            <a:tailEnd/>
          </a:ln>
        </p:spPr>
      </p:pic>
      <p:sp>
        <p:nvSpPr>
          <p:cNvPr id="66572" name="Title 5"/>
          <p:cNvSpPr>
            <a:spLocks noGrp="1"/>
          </p:cNvSpPr>
          <p:nvPr>
            <p:ph type="title" idx="4294967295"/>
          </p:nvPr>
        </p:nvSpPr>
        <p:spPr>
          <a:xfrm>
            <a:off x="165100" y="165100"/>
            <a:ext cx="9144000" cy="965200"/>
          </a:xfrm>
        </p:spPr>
        <p:txBody>
          <a:bodyPr/>
          <a:lstStyle/>
          <a:p>
            <a:r>
              <a:rPr lang="en-US" sz="2800" b="1" smtClean="0"/>
              <a:t>Result: </a:t>
            </a:r>
            <a:r>
              <a:rPr lang="en-US" sz="2800" smtClean="0"/>
              <a:t>Pronounced Dependency on Storage</a:t>
            </a:r>
          </a:p>
        </p:txBody>
      </p:sp>
      <p:sp>
        <p:nvSpPr>
          <p:cNvPr id="66573" name="Content Placeholder 97"/>
          <p:cNvSpPr>
            <a:spLocks noGrp="1"/>
          </p:cNvSpPr>
          <p:nvPr>
            <p:ph sz="half" idx="4294967295"/>
          </p:nvPr>
        </p:nvSpPr>
        <p:spPr>
          <a:xfrm>
            <a:off x="6219825" y="3087688"/>
            <a:ext cx="2924175" cy="817562"/>
          </a:xfrm>
        </p:spPr>
        <p:txBody>
          <a:bodyPr/>
          <a:lstStyle/>
          <a:p>
            <a:pPr>
              <a:buFont typeface="Wingdings" pitchFamily="2" charset="2"/>
              <a:buNone/>
            </a:pPr>
            <a:r>
              <a:rPr lang="en-US" sz="2000" smtClean="0"/>
              <a:t>Magnifies impact of:</a:t>
            </a:r>
          </a:p>
          <a:p>
            <a:pPr>
              <a:lnSpc>
                <a:spcPts val="1900"/>
              </a:lnSpc>
            </a:pPr>
            <a:r>
              <a:rPr lang="en-US" sz="2000" smtClean="0"/>
              <a:t>I/O Bottlenecks</a:t>
            </a:r>
          </a:p>
          <a:p>
            <a:pPr>
              <a:lnSpc>
                <a:spcPts val="1900"/>
              </a:lnSpc>
            </a:pPr>
            <a:r>
              <a:rPr lang="en-US" sz="2000" smtClean="0"/>
              <a:t>Interruptions</a:t>
            </a:r>
          </a:p>
          <a:p>
            <a:pPr>
              <a:lnSpc>
                <a:spcPts val="1900"/>
              </a:lnSpc>
            </a:pPr>
            <a:endParaRPr lang="en-US" sz="2000" smtClean="0"/>
          </a:p>
          <a:p>
            <a:pPr>
              <a:lnSpc>
                <a:spcPts val="1900"/>
              </a:lnSpc>
            </a:pPr>
            <a:endParaRPr lang="en-US" sz="2000" smtClean="0"/>
          </a:p>
        </p:txBody>
      </p:sp>
      <p:pic>
        <p:nvPicPr>
          <p:cNvPr id="20483" name="Picture 3" descr="\\datacore\MKTG\MKTG Graphics &amp; Materials\Graphics Library\Graphs &amp; Diagrams\GIF diagrams\application-server.gif"/>
          <p:cNvPicPr>
            <a:picLocks noChangeAspect="1" noChangeArrowheads="1"/>
          </p:cNvPicPr>
          <p:nvPr/>
        </p:nvPicPr>
        <p:blipFill>
          <a:blip r:embed="rId8">
            <a:duotone>
              <a:prstClr val="black"/>
              <a:schemeClr val="accent4">
                <a:tint val="45000"/>
                <a:satMod val="400000"/>
              </a:schemeClr>
            </a:duotone>
            <a:lum bright="-35000"/>
          </a:blip>
          <a:srcRect/>
          <a:stretch>
            <a:fillRect/>
          </a:stretch>
        </p:blipFill>
        <p:spPr bwMode="auto">
          <a:xfrm>
            <a:off x="3025777" y="4535605"/>
            <a:ext cx="847725" cy="1514475"/>
          </a:xfrm>
          <a:prstGeom prst="rect">
            <a:avLst/>
          </a:prstGeom>
          <a:noFill/>
          <a:ln w="9525">
            <a:noFill/>
            <a:miter lim="800000"/>
            <a:headEnd/>
            <a:tailEnd/>
          </a:ln>
        </p:spPr>
      </p:pic>
      <p:pic>
        <p:nvPicPr>
          <p:cNvPr id="66575" name="Picture 29" descr="person"/>
          <p:cNvPicPr>
            <a:picLocks noChangeAspect="1" noChangeArrowheads="1"/>
          </p:cNvPicPr>
          <p:nvPr/>
        </p:nvPicPr>
        <p:blipFill>
          <a:blip r:embed="rId9"/>
          <a:srcRect l="19753" r="22221" b="15054"/>
          <a:stretch>
            <a:fillRect/>
          </a:stretch>
        </p:blipFill>
        <p:spPr bwMode="auto">
          <a:xfrm>
            <a:off x="234950" y="2903538"/>
            <a:ext cx="369888" cy="620712"/>
          </a:xfrm>
          <a:prstGeom prst="rect">
            <a:avLst/>
          </a:prstGeom>
          <a:noFill/>
          <a:ln w="9525">
            <a:noFill/>
            <a:miter lim="800000"/>
            <a:headEnd/>
            <a:tailEnd/>
          </a:ln>
        </p:spPr>
      </p:pic>
      <p:pic>
        <p:nvPicPr>
          <p:cNvPr id="66576" name="Picture 29" descr="person"/>
          <p:cNvPicPr>
            <a:picLocks noChangeAspect="1" noChangeArrowheads="1"/>
          </p:cNvPicPr>
          <p:nvPr/>
        </p:nvPicPr>
        <p:blipFill>
          <a:blip r:embed="rId9"/>
          <a:srcRect l="19753" r="22221" b="15054"/>
          <a:stretch>
            <a:fillRect/>
          </a:stretch>
        </p:blipFill>
        <p:spPr bwMode="auto">
          <a:xfrm>
            <a:off x="387350" y="3055938"/>
            <a:ext cx="369888" cy="620712"/>
          </a:xfrm>
          <a:prstGeom prst="rect">
            <a:avLst/>
          </a:prstGeom>
          <a:noFill/>
          <a:ln w="9525">
            <a:noFill/>
            <a:miter lim="800000"/>
            <a:headEnd/>
            <a:tailEnd/>
          </a:ln>
        </p:spPr>
      </p:pic>
      <p:pic>
        <p:nvPicPr>
          <p:cNvPr id="66577" name="Picture 29" descr="person"/>
          <p:cNvPicPr>
            <a:picLocks noChangeAspect="1" noChangeArrowheads="1"/>
          </p:cNvPicPr>
          <p:nvPr/>
        </p:nvPicPr>
        <p:blipFill>
          <a:blip r:embed="rId9"/>
          <a:srcRect l="19753" r="22221" b="15054"/>
          <a:stretch>
            <a:fillRect/>
          </a:stretch>
        </p:blipFill>
        <p:spPr bwMode="auto">
          <a:xfrm>
            <a:off x="539750" y="3208338"/>
            <a:ext cx="369888" cy="620712"/>
          </a:xfrm>
          <a:prstGeom prst="rect">
            <a:avLst/>
          </a:prstGeom>
          <a:noFill/>
          <a:ln w="9525">
            <a:noFill/>
            <a:miter lim="800000"/>
            <a:headEnd/>
            <a:tailEnd/>
          </a:ln>
        </p:spPr>
      </p:pic>
      <p:pic>
        <p:nvPicPr>
          <p:cNvPr id="66578" name="Picture 29" descr="person"/>
          <p:cNvPicPr>
            <a:picLocks noChangeAspect="1" noChangeArrowheads="1"/>
          </p:cNvPicPr>
          <p:nvPr/>
        </p:nvPicPr>
        <p:blipFill>
          <a:blip r:embed="rId9"/>
          <a:srcRect l="19753" r="22221" b="15054"/>
          <a:stretch>
            <a:fillRect/>
          </a:stretch>
        </p:blipFill>
        <p:spPr bwMode="auto">
          <a:xfrm>
            <a:off x="1241425" y="2371725"/>
            <a:ext cx="369888" cy="620713"/>
          </a:xfrm>
          <a:prstGeom prst="rect">
            <a:avLst/>
          </a:prstGeom>
          <a:noFill/>
          <a:ln w="9525">
            <a:noFill/>
            <a:miter lim="800000"/>
            <a:headEnd/>
            <a:tailEnd/>
          </a:ln>
        </p:spPr>
      </p:pic>
      <p:pic>
        <p:nvPicPr>
          <p:cNvPr id="66579" name="Picture 29" descr="person"/>
          <p:cNvPicPr>
            <a:picLocks noChangeAspect="1" noChangeArrowheads="1"/>
          </p:cNvPicPr>
          <p:nvPr/>
        </p:nvPicPr>
        <p:blipFill>
          <a:blip r:embed="rId9"/>
          <a:srcRect l="19753" r="22221" b="15054"/>
          <a:stretch>
            <a:fillRect/>
          </a:stretch>
        </p:blipFill>
        <p:spPr bwMode="auto">
          <a:xfrm>
            <a:off x="1393825" y="2524125"/>
            <a:ext cx="369888" cy="620713"/>
          </a:xfrm>
          <a:prstGeom prst="rect">
            <a:avLst/>
          </a:prstGeom>
          <a:noFill/>
          <a:ln w="9525">
            <a:noFill/>
            <a:miter lim="800000"/>
            <a:headEnd/>
            <a:tailEnd/>
          </a:ln>
        </p:spPr>
      </p:pic>
      <p:pic>
        <p:nvPicPr>
          <p:cNvPr id="66580" name="Picture 29" descr="person"/>
          <p:cNvPicPr>
            <a:picLocks noChangeAspect="1" noChangeArrowheads="1"/>
          </p:cNvPicPr>
          <p:nvPr/>
        </p:nvPicPr>
        <p:blipFill>
          <a:blip r:embed="rId9"/>
          <a:srcRect l="19753" r="22221" b="15054"/>
          <a:stretch>
            <a:fillRect/>
          </a:stretch>
        </p:blipFill>
        <p:spPr bwMode="auto">
          <a:xfrm>
            <a:off x="1546225" y="2676525"/>
            <a:ext cx="369888" cy="620713"/>
          </a:xfrm>
          <a:prstGeom prst="rect">
            <a:avLst/>
          </a:prstGeom>
          <a:noFill/>
          <a:ln w="9525">
            <a:noFill/>
            <a:miter lim="800000"/>
            <a:headEnd/>
            <a:tailEnd/>
          </a:ln>
        </p:spPr>
      </p:pic>
      <p:pic>
        <p:nvPicPr>
          <p:cNvPr id="66581" name="Picture 29" descr="person"/>
          <p:cNvPicPr>
            <a:picLocks noChangeAspect="1" noChangeArrowheads="1"/>
          </p:cNvPicPr>
          <p:nvPr/>
        </p:nvPicPr>
        <p:blipFill>
          <a:blip r:embed="rId9"/>
          <a:srcRect l="19753" r="22221" b="15054"/>
          <a:stretch>
            <a:fillRect/>
          </a:stretch>
        </p:blipFill>
        <p:spPr bwMode="auto">
          <a:xfrm>
            <a:off x="2222500" y="1878013"/>
            <a:ext cx="369888" cy="620712"/>
          </a:xfrm>
          <a:prstGeom prst="rect">
            <a:avLst/>
          </a:prstGeom>
          <a:noFill/>
          <a:ln w="9525">
            <a:noFill/>
            <a:miter lim="800000"/>
            <a:headEnd/>
            <a:tailEnd/>
          </a:ln>
        </p:spPr>
      </p:pic>
      <p:pic>
        <p:nvPicPr>
          <p:cNvPr id="66582" name="Picture 29" descr="person"/>
          <p:cNvPicPr>
            <a:picLocks noChangeAspect="1" noChangeArrowheads="1"/>
          </p:cNvPicPr>
          <p:nvPr/>
        </p:nvPicPr>
        <p:blipFill>
          <a:blip r:embed="rId9"/>
          <a:srcRect l="19753" r="22221" b="15054"/>
          <a:stretch>
            <a:fillRect/>
          </a:stretch>
        </p:blipFill>
        <p:spPr bwMode="auto">
          <a:xfrm>
            <a:off x="3190875" y="1420813"/>
            <a:ext cx="369888" cy="620712"/>
          </a:xfrm>
          <a:prstGeom prst="rect">
            <a:avLst/>
          </a:prstGeom>
          <a:noFill/>
          <a:ln w="9525">
            <a:noFill/>
            <a:miter lim="800000"/>
            <a:headEnd/>
            <a:tailEnd/>
          </a:ln>
        </p:spPr>
      </p:pic>
      <p:pic>
        <p:nvPicPr>
          <p:cNvPr id="66583" name="Picture 29" descr="person"/>
          <p:cNvPicPr>
            <a:picLocks noChangeAspect="1" noChangeArrowheads="1"/>
          </p:cNvPicPr>
          <p:nvPr/>
        </p:nvPicPr>
        <p:blipFill>
          <a:blip r:embed="rId9"/>
          <a:srcRect l="19753" r="22221" b="15054"/>
          <a:stretch>
            <a:fillRect/>
          </a:stretch>
        </p:blipFill>
        <p:spPr bwMode="auto">
          <a:xfrm>
            <a:off x="4137025" y="963613"/>
            <a:ext cx="369888" cy="620712"/>
          </a:xfrm>
          <a:prstGeom prst="rect">
            <a:avLst/>
          </a:prstGeom>
          <a:noFill/>
          <a:ln w="9525">
            <a:noFill/>
            <a:miter lim="800000"/>
            <a:headEnd/>
            <a:tailEnd/>
          </a:ln>
        </p:spPr>
      </p:pic>
      <p:pic>
        <p:nvPicPr>
          <p:cNvPr id="66584" name="Picture 29" descr="person"/>
          <p:cNvPicPr>
            <a:picLocks noChangeAspect="1" noChangeArrowheads="1"/>
          </p:cNvPicPr>
          <p:nvPr/>
        </p:nvPicPr>
        <p:blipFill>
          <a:blip r:embed="rId9"/>
          <a:srcRect l="19753" r="22221" b="15054"/>
          <a:stretch>
            <a:fillRect/>
          </a:stretch>
        </p:blipFill>
        <p:spPr bwMode="auto">
          <a:xfrm>
            <a:off x="3343275" y="1573213"/>
            <a:ext cx="369888" cy="620712"/>
          </a:xfrm>
          <a:prstGeom prst="rect">
            <a:avLst/>
          </a:prstGeom>
          <a:noFill/>
          <a:ln w="9525">
            <a:noFill/>
            <a:miter lim="800000"/>
            <a:headEnd/>
            <a:tailEnd/>
          </a:ln>
        </p:spPr>
      </p:pic>
      <p:pic>
        <p:nvPicPr>
          <p:cNvPr id="66585" name="Picture 29" descr="person"/>
          <p:cNvPicPr>
            <a:picLocks noChangeAspect="1" noChangeArrowheads="1"/>
          </p:cNvPicPr>
          <p:nvPr/>
        </p:nvPicPr>
        <p:blipFill>
          <a:blip r:embed="rId9"/>
          <a:srcRect l="19753" r="22221" b="15054"/>
          <a:stretch>
            <a:fillRect/>
          </a:stretch>
        </p:blipFill>
        <p:spPr bwMode="auto">
          <a:xfrm>
            <a:off x="3495675" y="1725613"/>
            <a:ext cx="369888" cy="620712"/>
          </a:xfrm>
          <a:prstGeom prst="rect">
            <a:avLst/>
          </a:prstGeom>
          <a:noFill/>
          <a:ln w="9525">
            <a:noFill/>
            <a:miter lim="800000"/>
            <a:headEnd/>
            <a:tailEnd/>
          </a:ln>
        </p:spPr>
      </p:pic>
      <p:pic>
        <p:nvPicPr>
          <p:cNvPr id="66586" name="Picture 29" descr="person"/>
          <p:cNvPicPr>
            <a:picLocks noChangeAspect="1" noChangeArrowheads="1"/>
          </p:cNvPicPr>
          <p:nvPr/>
        </p:nvPicPr>
        <p:blipFill>
          <a:blip r:embed="rId9"/>
          <a:srcRect l="19753" r="22221" b="15054"/>
          <a:stretch>
            <a:fillRect/>
          </a:stretch>
        </p:blipFill>
        <p:spPr bwMode="auto">
          <a:xfrm>
            <a:off x="4289425" y="1116013"/>
            <a:ext cx="369888" cy="620712"/>
          </a:xfrm>
          <a:prstGeom prst="rect">
            <a:avLst/>
          </a:prstGeom>
          <a:noFill/>
          <a:ln w="9525">
            <a:noFill/>
            <a:miter lim="800000"/>
            <a:headEnd/>
            <a:tailEnd/>
          </a:ln>
        </p:spPr>
      </p:pic>
      <p:pic>
        <p:nvPicPr>
          <p:cNvPr id="66587" name="Picture 29" descr="person"/>
          <p:cNvPicPr>
            <a:picLocks noChangeAspect="1" noChangeArrowheads="1"/>
          </p:cNvPicPr>
          <p:nvPr/>
        </p:nvPicPr>
        <p:blipFill>
          <a:blip r:embed="rId9"/>
          <a:srcRect l="19753" r="22221" b="15054"/>
          <a:stretch>
            <a:fillRect/>
          </a:stretch>
        </p:blipFill>
        <p:spPr bwMode="auto">
          <a:xfrm>
            <a:off x="4441825" y="1268413"/>
            <a:ext cx="369888" cy="620712"/>
          </a:xfrm>
          <a:prstGeom prst="rect">
            <a:avLst/>
          </a:prstGeom>
          <a:noFill/>
          <a:ln w="9525">
            <a:noFill/>
            <a:miter lim="800000"/>
            <a:headEnd/>
            <a:tailEnd/>
          </a:ln>
        </p:spPr>
      </p:pic>
      <p:pic>
        <p:nvPicPr>
          <p:cNvPr id="66588" name="Picture 29" descr="person"/>
          <p:cNvPicPr>
            <a:picLocks noChangeAspect="1" noChangeArrowheads="1"/>
          </p:cNvPicPr>
          <p:nvPr/>
        </p:nvPicPr>
        <p:blipFill>
          <a:blip r:embed="rId9"/>
          <a:srcRect l="19753" r="22221" b="15054"/>
          <a:stretch>
            <a:fillRect/>
          </a:stretch>
        </p:blipFill>
        <p:spPr bwMode="auto">
          <a:xfrm>
            <a:off x="2374900" y="2030413"/>
            <a:ext cx="369888" cy="620712"/>
          </a:xfrm>
          <a:prstGeom prst="rect">
            <a:avLst/>
          </a:prstGeom>
          <a:noFill/>
          <a:ln w="9525">
            <a:noFill/>
            <a:miter lim="800000"/>
            <a:headEnd/>
            <a:tailEnd/>
          </a:ln>
        </p:spPr>
      </p:pic>
      <p:pic>
        <p:nvPicPr>
          <p:cNvPr id="66589" name="Picture 29" descr="person"/>
          <p:cNvPicPr>
            <a:picLocks noChangeAspect="1" noChangeArrowheads="1"/>
          </p:cNvPicPr>
          <p:nvPr/>
        </p:nvPicPr>
        <p:blipFill>
          <a:blip r:embed="rId9"/>
          <a:srcRect l="19753" r="22221" b="15054"/>
          <a:stretch>
            <a:fillRect/>
          </a:stretch>
        </p:blipFill>
        <p:spPr bwMode="auto">
          <a:xfrm>
            <a:off x="2527300" y="2182813"/>
            <a:ext cx="369888" cy="620712"/>
          </a:xfrm>
          <a:prstGeom prst="rect">
            <a:avLst/>
          </a:prstGeom>
          <a:noFill/>
          <a:ln w="9525">
            <a:noFill/>
            <a:miter lim="800000"/>
            <a:headEnd/>
            <a:tailEnd/>
          </a:ln>
        </p:spPr>
      </p:pic>
      <p:grpSp>
        <p:nvGrpSpPr>
          <p:cNvPr id="66590" name="Group 379"/>
          <p:cNvGrpSpPr>
            <a:grpSpLocks/>
          </p:cNvGrpSpPr>
          <p:nvPr/>
        </p:nvGrpSpPr>
        <p:grpSpPr bwMode="auto">
          <a:xfrm>
            <a:off x="3014663" y="3114675"/>
            <a:ext cx="2967037" cy="2952750"/>
            <a:chOff x="3014419" y="3115159"/>
            <a:chExt cx="2967926" cy="2952428"/>
          </a:xfrm>
        </p:grpSpPr>
        <p:sp>
          <p:nvSpPr>
            <p:cNvPr id="79" name="Freeform 78"/>
            <p:cNvSpPr/>
            <p:nvPr/>
          </p:nvSpPr>
          <p:spPr bwMode="auto">
            <a:xfrm>
              <a:off x="3517807" y="3410402"/>
              <a:ext cx="2464538" cy="2657185"/>
            </a:xfrm>
            <a:custGeom>
              <a:avLst/>
              <a:gdLst>
                <a:gd name="connsiteX0" fmla="*/ 23247 w 2487478"/>
                <a:gd name="connsiteY0" fmla="*/ 2642461 h 2642461"/>
                <a:gd name="connsiteX1" fmla="*/ 2487478 w 2487478"/>
                <a:gd name="connsiteY1" fmla="*/ 1030637 h 2642461"/>
                <a:gd name="connsiteX2" fmla="*/ 2479729 w 2487478"/>
                <a:gd name="connsiteY2" fmla="*/ 0 h 2642461"/>
                <a:gd name="connsiteX3" fmla="*/ 0 w 2487478"/>
                <a:gd name="connsiteY3" fmla="*/ 1604075 h 2642461"/>
                <a:gd name="connsiteX4" fmla="*/ 23247 w 2487478"/>
                <a:gd name="connsiteY4" fmla="*/ 2642461 h 264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478" h="2642461">
                  <a:moveTo>
                    <a:pt x="23247" y="2642461"/>
                  </a:moveTo>
                  <a:lnTo>
                    <a:pt x="2487478" y="1030637"/>
                  </a:lnTo>
                  <a:lnTo>
                    <a:pt x="2479729" y="0"/>
                  </a:lnTo>
                  <a:lnTo>
                    <a:pt x="0" y="1604075"/>
                  </a:lnTo>
                  <a:lnTo>
                    <a:pt x="23247" y="2642461"/>
                  </a:lnTo>
                  <a:close/>
                </a:path>
              </a:pathLst>
            </a:custGeom>
            <a:solidFill>
              <a:schemeClr val="bg1">
                <a:lumMod val="50000"/>
                <a:lumOff val="50000"/>
                <a:alpha val="49000"/>
              </a:schemeClr>
            </a:solidFill>
            <a:ln w="9525" cap="flat" cmpd="sng" algn="ctr">
              <a:solidFill>
                <a:schemeClr val="bg1"/>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cs typeface="Arial" pitchFamily="34" charset="0"/>
              </a:endParaRPr>
            </a:p>
          </p:txBody>
        </p:sp>
        <p:sp>
          <p:nvSpPr>
            <p:cNvPr id="66596" name="Freeform 79"/>
            <p:cNvSpPr>
              <a:spLocks noChangeArrowheads="1"/>
            </p:cNvSpPr>
            <p:nvPr/>
          </p:nvSpPr>
          <p:spPr bwMode="auto">
            <a:xfrm>
              <a:off x="3029919" y="3115159"/>
              <a:ext cx="2944678" cy="1898543"/>
            </a:xfrm>
            <a:custGeom>
              <a:avLst/>
              <a:gdLst>
                <a:gd name="T0" fmla="*/ 0 w 2944678"/>
                <a:gd name="T1" fmla="*/ 1604075 h 1898543"/>
                <a:gd name="T2" fmla="*/ 480447 w 2944678"/>
                <a:gd name="T3" fmla="*/ 1898543 h 1898543"/>
                <a:gd name="T4" fmla="*/ 2944678 w 2944678"/>
                <a:gd name="T5" fmla="*/ 294468 h 1898543"/>
                <a:gd name="T6" fmla="*/ 2433234 w 2944678"/>
                <a:gd name="T7" fmla="*/ 0 h 1898543"/>
                <a:gd name="T8" fmla="*/ 0 w 2944678"/>
                <a:gd name="T9" fmla="*/ 1604075 h 1898543"/>
                <a:gd name="T10" fmla="*/ 0 60000 65536"/>
                <a:gd name="T11" fmla="*/ 0 60000 65536"/>
                <a:gd name="T12" fmla="*/ 0 60000 65536"/>
                <a:gd name="T13" fmla="*/ 0 60000 65536"/>
                <a:gd name="T14" fmla="*/ 0 60000 65536"/>
                <a:gd name="T15" fmla="*/ 0 w 2944678"/>
                <a:gd name="T16" fmla="*/ 0 h 1898543"/>
                <a:gd name="T17" fmla="*/ 2944678 w 2944678"/>
                <a:gd name="T18" fmla="*/ 1898543 h 1898543"/>
              </a:gdLst>
              <a:ahLst/>
              <a:cxnLst>
                <a:cxn ang="T10">
                  <a:pos x="T0" y="T1"/>
                </a:cxn>
                <a:cxn ang="T11">
                  <a:pos x="T2" y="T3"/>
                </a:cxn>
                <a:cxn ang="T12">
                  <a:pos x="T4" y="T5"/>
                </a:cxn>
                <a:cxn ang="T13">
                  <a:pos x="T6" y="T7"/>
                </a:cxn>
                <a:cxn ang="T14">
                  <a:pos x="T8" y="T9"/>
                </a:cxn>
              </a:cxnLst>
              <a:rect l="T15" t="T16" r="T17" b="T18"/>
              <a:pathLst>
                <a:path w="2944678" h="1898543">
                  <a:moveTo>
                    <a:pt x="0" y="1604075"/>
                  </a:moveTo>
                  <a:lnTo>
                    <a:pt x="480447" y="1898543"/>
                  </a:lnTo>
                  <a:lnTo>
                    <a:pt x="2944678" y="294468"/>
                  </a:lnTo>
                  <a:lnTo>
                    <a:pt x="2433234" y="0"/>
                  </a:lnTo>
                  <a:lnTo>
                    <a:pt x="0" y="1604075"/>
                  </a:lnTo>
                  <a:close/>
                </a:path>
              </a:pathLst>
            </a:custGeom>
            <a:gradFill rotWithShape="0">
              <a:gsLst>
                <a:gs pos="0">
                  <a:srgbClr val="FFFFFF"/>
                </a:gs>
                <a:gs pos="7001">
                  <a:srgbClr val="E6E6E6"/>
                </a:gs>
                <a:gs pos="32001">
                  <a:srgbClr val="7D8496"/>
                </a:gs>
                <a:gs pos="47000">
                  <a:srgbClr val="E6E6E6"/>
                </a:gs>
                <a:gs pos="85001">
                  <a:srgbClr val="7D8496"/>
                </a:gs>
                <a:gs pos="100000">
                  <a:srgbClr val="E6E6E6"/>
                </a:gs>
              </a:gsLst>
              <a:lin ang="2700000"/>
            </a:gradFill>
            <a:ln w="9525" algn="ctr">
              <a:solidFill>
                <a:schemeClr val="bg1"/>
              </a:solidFill>
              <a:round/>
              <a:headEnd/>
              <a:tailEnd/>
            </a:ln>
          </p:spPr>
          <p:txBody>
            <a:bodyPr/>
            <a:lstStyle/>
            <a:p>
              <a:pPr algn="ctr">
                <a:spcBef>
                  <a:spcPct val="20000"/>
                </a:spcBef>
                <a:buClr>
                  <a:schemeClr val="tx1"/>
                </a:buClr>
                <a:buSzPct val="60000"/>
                <a:buFont typeface="Wingdings" pitchFamily="2" charset="2"/>
                <a:buNone/>
              </a:pPr>
              <a:endParaRPr lang="en-US"/>
            </a:p>
          </p:txBody>
        </p:sp>
        <p:sp>
          <p:nvSpPr>
            <p:cNvPr id="66597" name="Freeform 80"/>
            <p:cNvSpPr>
              <a:spLocks noChangeArrowheads="1"/>
            </p:cNvSpPr>
            <p:nvPr/>
          </p:nvSpPr>
          <p:spPr bwMode="auto">
            <a:xfrm>
              <a:off x="3014419" y="4719234"/>
              <a:ext cx="542441" cy="1348352"/>
            </a:xfrm>
            <a:custGeom>
              <a:avLst/>
              <a:gdLst>
                <a:gd name="T0" fmla="*/ 10529 w 519194"/>
                <a:gd name="T1" fmla="*/ 1038386 h 1348352"/>
                <a:gd name="T2" fmla="*/ 705490 w 519194"/>
                <a:gd name="T3" fmla="*/ 1348352 h 1348352"/>
                <a:gd name="T4" fmla="*/ 663370 w 519194"/>
                <a:gd name="T5" fmla="*/ 317715 h 1348352"/>
                <a:gd name="T6" fmla="*/ 0 w 519194"/>
                <a:gd name="T7" fmla="*/ 0 h 1348352"/>
                <a:gd name="T8" fmla="*/ 10529 w 519194"/>
                <a:gd name="T9" fmla="*/ 1038386 h 1348352"/>
                <a:gd name="T10" fmla="*/ 0 60000 65536"/>
                <a:gd name="T11" fmla="*/ 0 60000 65536"/>
                <a:gd name="T12" fmla="*/ 0 60000 65536"/>
                <a:gd name="T13" fmla="*/ 0 60000 65536"/>
                <a:gd name="T14" fmla="*/ 0 60000 65536"/>
                <a:gd name="T15" fmla="*/ 0 w 519194"/>
                <a:gd name="T16" fmla="*/ 0 h 1348352"/>
                <a:gd name="T17" fmla="*/ 519194 w 519194"/>
                <a:gd name="T18" fmla="*/ 1348352 h 1348352"/>
              </a:gdLst>
              <a:ahLst/>
              <a:cxnLst>
                <a:cxn ang="T10">
                  <a:pos x="T0" y="T1"/>
                </a:cxn>
                <a:cxn ang="T11">
                  <a:pos x="T2" y="T3"/>
                </a:cxn>
                <a:cxn ang="T12">
                  <a:pos x="T4" y="T5"/>
                </a:cxn>
                <a:cxn ang="T13">
                  <a:pos x="T6" y="T7"/>
                </a:cxn>
                <a:cxn ang="T14">
                  <a:pos x="T8" y="T9"/>
                </a:cxn>
              </a:cxnLst>
              <a:rect l="T15" t="T16" r="T17" b="T18"/>
              <a:pathLst>
                <a:path w="519194" h="1348352">
                  <a:moveTo>
                    <a:pt x="7749" y="1038386"/>
                  </a:moveTo>
                  <a:lnTo>
                    <a:pt x="519194" y="1348352"/>
                  </a:lnTo>
                  <a:lnTo>
                    <a:pt x="488197" y="317715"/>
                  </a:lnTo>
                  <a:lnTo>
                    <a:pt x="0" y="0"/>
                  </a:lnTo>
                  <a:lnTo>
                    <a:pt x="7749" y="1038386"/>
                  </a:ln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2700000"/>
            </a:gradFill>
            <a:ln w="9525" algn="ctr">
              <a:solidFill>
                <a:schemeClr val="bg1"/>
              </a:solidFill>
              <a:round/>
              <a:headEnd/>
              <a:tailEnd/>
            </a:ln>
          </p:spPr>
          <p:txBody>
            <a:bodyPr/>
            <a:lstStyle/>
            <a:p>
              <a:pPr algn="ctr">
                <a:spcBef>
                  <a:spcPct val="20000"/>
                </a:spcBef>
                <a:buClr>
                  <a:schemeClr val="tx1"/>
                </a:buClr>
                <a:buSzPct val="60000"/>
                <a:buFont typeface="Wingdings" pitchFamily="2" charset="2"/>
                <a:buNone/>
              </a:pPr>
              <a:endParaRPr lang="en-US"/>
            </a:p>
          </p:txBody>
        </p:sp>
        <p:sp>
          <p:nvSpPr>
            <p:cNvPr id="66598" name="TextBox 83"/>
            <p:cNvSpPr txBox="1">
              <a:spLocks noChangeArrowheads="1"/>
            </p:cNvSpPr>
            <p:nvPr/>
          </p:nvSpPr>
          <p:spPr bwMode="auto">
            <a:xfrm rot="-2029641">
              <a:off x="3344032" y="3756088"/>
              <a:ext cx="2478564" cy="461665"/>
            </a:xfrm>
            <a:prstGeom prst="rect">
              <a:avLst/>
            </a:prstGeom>
            <a:noFill/>
            <a:ln w="9525">
              <a:noFill/>
              <a:miter lim="800000"/>
              <a:headEnd/>
              <a:tailEnd/>
            </a:ln>
          </p:spPr>
          <p:txBody>
            <a:bodyPr wrap="none">
              <a:spAutoFit/>
            </a:bodyPr>
            <a:lstStyle/>
            <a:p>
              <a:r>
                <a:rPr lang="en-US" sz="2400"/>
                <a:t>Physical Server</a:t>
              </a:r>
            </a:p>
          </p:txBody>
        </p:sp>
      </p:grpSp>
      <p:sp>
        <p:nvSpPr>
          <p:cNvPr id="66591" name="TextBox 381"/>
          <p:cNvSpPr txBox="1">
            <a:spLocks noChangeArrowheads="1"/>
          </p:cNvSpPr>
          <p:nvPr/>
        </p:nvSpPr>
        <p:spPr bwMode="auto">
          <a:xfrm rot="-2029641">
            <a:off x="1847850" y="5435600"/>
            <a:ext cx="1173163" cy="646113"/>
          </a:xfrm>
          <a:prstGeom prst="rect">
            <a:avLst/>
          </a:prstGeom>
          <a:noFill/>
          <a:ln w="9525">
            <a:noFill/>
            <a:miter lim="800000"/>
            <a:headEnd/>
            <a:tailEnd/>
          </a:ln>
        </p:spPr>
        <p:txBody>
          <a:bodyPr wrap="none">
            <a:spAutoFit/>
          </a:bodyPr>
          <a:lstStyle/>
          <a:p>
            <a:pPr algn="ctr"/>
            <a:r>
              <a:rPr lang="en-US" b="0"/>
              <a:t>Virtual</a:t>
            </a:r>
            <a:br>
              <a:rPr lang="en-US" b="0"/>
            </a:br>
            <a:r>
              <a:rPr lang="en-US" b="0"/>
              <a:t>Machines</a:t>
            </a:r>
          </a:p>
        </p:txBody>
      </p:sp>
      <p:sp>
        <p:nvSpPr>
          <p:cNvPr id="306" name="Down Arrow Callout 305"/>
          <p:cNvSpPr/>
          <p:nvPr/>
        </p:nvSpPr>
        <p:spPr bwMode="auto">
          <a:xfrm rot="19561907">
            <a:off x="3494106" y="4580302"/>
            <a:ext cx="2991911" cy="800100"/>
          </a:xfrm>
          <a:prstGeom prst="downArrowCallout">
            <a:avLst/>
          </a:prstGeom>
          <a:gradFill>
            <a:gsLst>
              <a:gs pos="0">
                <a:srgbClr val="FFF200">
                  <a:alpha val="28000"/>
                </a:srgbClr>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r>
              <a:rPr lang="en-US" b="0" dirty="0">
                <a:solidFill>
                  <a:schemeClr val="bg1"/>
                </a:solidFill>
                <a:latin typeface="Arial" pitchFamily="34" charset="0"/>
                <a:cs typeface="Arial" pitchFamily="34" charset="0"/>
              </a:rPr>
              <a:t>Shared Resources</a:t>
            </a:r>
          </a:p>
        </p:txBody>
      </p:sp>
    </p:spTree>
  </p:cSld>
  <p:clrMapOvr>
    <a:masterClrMapping/>
  </p:clrMapOvr>
  <p:transition advClick="0" advTm="2000">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5"/>
          <p:cNvSpPr>
            <a:spLocks noGrp="1"/>
          </p:cNvSpPr>
          <p:nvPr>
            <p:ph type="title" idx="4294967295"/>
          </p:nvPr>
        </p:nvSpPr>
        <p:spPr>
          <a:xfrm>
            <a:off x="342900" y="230188"/>
            <a:ext cx="8659813" cy="619125"/>
          </a:xfrm>
        </p:spPr>
        <p:txBody>
          <a:bodyPr/>
          <a:lstStyle/>
          <a:p>
            <a:r>
              <a:rPr lang="en-US" sz="3000" smtClean="0"/>
              <a:t>Overcome I/O bottlenecks &amp; Business Disruptions </a:t>
            </a:r>
            <a:br>
              <a:rPr lang="en-US" sz="3000" smtClean="0"/>
            </a:br>
            <a:endParaRPr lang="en-US" sz="3200" smtClean="0"/>
          </a:p>
        </p:txBody>
      </p:sp>
      <p:sp>
        <p:nvSpPr>
          <p:cNvPr id="68610" name="Content Placeholder 6"/>
          <p:cNvSpPr>
            <a:spLocks noGrp="1"/>
          </p:cNvSpPr>
          <p:nvPr>
            <p:ph idx="4294967295"/>
          </p:nvPr>
        </p:nvSpPr>
        <p:spPr>
          <a:xfrm>
            <a:off x="358775" y="1285875"/>
            <a:ext cx="8785225" cy="4440238"/>
          </a:xfrm>
        </p:spPr>
        <p:txBody>
          <a:bodyPr/>
          <a:lstStyle/>
          <a:p>
            <a:pPr>
              <a:buFont typeface="Wingdings" pitchFamily="2" charset="2"/>
              <a:buNone/>
            </a:pPr>
            <a:r>
              <a:rPr lang="en-US" sz="2400" b="1" smtClean="0"/>
              <a:t>	 </a:t>
            </a:r>
            <a:r>
              <a:rPr lang="en-US" b="1" smtClean="0"/>
              <a:t>DataCore accelerates Storage I/O</a:t>
            </a:r>
            <a:r>
              <a:rPr lang="en-US" b="1" i="1" smtClean="0"/>
              <a:t>…</a:t>
            </a:r>
            <a:r>
              <a:rPr lang="en-US" smtClean="0"/>
              <a:t> </a:t>
            </a:r>
          </a:p>
          <a:p>
            <a:pPr lvl="1"/>
            <a:r>
              <a:rPr lang="en-US" smtClean="0"/>
              <a:t>Cost Effective &amp; </a:t>
            </a:r>
            <a:r>
              <a:rPr lang="en-US" smtClean="0">
                <a:solidFill>
                  <a:schemeClr val="tx2"/>
                </a:solidFill>
              </a:rPr>
              <a:t>Fast Caching and Load Balancing</a:t>
            </a:r>
          </a:p>
          <a:p>
            <a:pPr lvl="1"/>
            <a:endParaRPr lang="en-US" sz="2600" smtClean="0"/>
          </a:p>
          <a:p>
            <a:pPr lvl="1">
              <a:buFontTx/>
              <a:buNone/>
            </a:pPr>
            <a:r>
              <a:rPr lang="en-US" sz="2600" b="1" smtClean="0"/>
              <a:t>DataCore does high-availability better…</a:t>
            </a:r>
          </a:p>
          <a:p>
            <a:pPr lvl="1"/>
            <a:r>
              <a:rPr lang="en-US" smtClean="0"/>
              <a:t>Simple </a:t>
            </a:r>
            <a:r>
              <a:rPr lang="en-US" smtClean="0">
                <a:solidFill>
                  <a:schemeClr val="tx2"/>
                </a:solidFill>
              </a:rPr>
              <a:t>Fail-safe SAN data protection</a:t>
            </a:r>
            <a:r>
              <a:rPr lang="en-US" smtClean="0"/>
              <a:t> </a:t>
            </a:r>
          </a:p>
          <a:p>
            <a:pPr lvl="1"/>
            <a:r>
              <a:rPr lang="en-US" smtClean="0">
                <a:solidFill>
                  <a:schemeClr val="tx1"/>
                </a:solidFill>
              </a:rPr>
              <a:t>Insulate Failures</a:t>
            </a:r>
            <a:r>
              <a:rPr lang="en-US" smtClean="0">
                <a:solidFill>
                  <a:schemeClr val="tx2"/>
                </a:solidFill>
              </a:rPr>
              <a:t> Transparent to Applications</a:t>
            </a:r>
          </a:p>
          <a:p>
            <a:pPr lvl="1"/>
            <a:r>
              <a:rPr lang="en-US" smtClean="0"/>
              <a:t>Unique </a:t>
            </a:r>
            <a:r>
              <a:rPr lang="en-US" smtClean="0">
                <a:solidFill>
                  <a:schemeClr val="tx2"/>
                </a:solidFill>
              </a:rPr>
              <a:t>Automatic Failover and Failback</a:t>
            </a:r>
          </a:p>
          <a:p>
            <a:pPr lvl="1"/>
            <a:r>
              <a:rPr lang="en-US" smtClean="0">
                <a:solidFill>
                  <a:schemeClr val="tx2"/>
                </a:solidFill>
              </a:rPr>
              <a:t>Priced right</a:t>
            </a:r>
            <a:r>
              <a:rPr lang="en-US" smtClean="0"/>
              <a:t> for Small and Mid-size Business</a:t>
            </a:r>
          </a:p>
          <a:p>
            <a:pPr marL="1143000" lvl="2" indent="-228600"/>
            <a:r>
              <a:rPr lang="en-US" smtClean="0">
                <a:solidFill>
                  <a:schemeClr val="tx2"/>
                </a:solidFill>
              </a:rPr>
              <a:t>Full-featured </a:t>
            </a:r>
            <a:r>
              <a:rPr lang="en-US" smtClean="0"/>
              <a:t>HA SAN software from &lt;$10,000</a:t>
            </a:r>
          </a:p>
          <a:p>
            <a:pPr lvl="1"/>
            <a:r>
              <a:rPr lang="en-US" smtClean="0">
                <a:solidFill>
                  <a:schemeClr val="tx2"/>
                </a:solidFill>
              </a:rPr>
              <a:t>No-penalty upgradability</a:t>
            </a:r>
            <a:r>
              <a:rPr lang="en-US" smtClean="0"/>
              <a:t> and “future proofed” growth path</a:t>
            </a:r>
          </a:p>
          <a:p>
            <a:pPr lvl="1">
              <a:buFontTx/>
              <a:buNone/>
            </a:pPr>
            <a:endParaRPr lang="en-US" smtClean="0"/>
          </a:p>
          <a:p>
            <a:pPr lvl="1"/>
            <a:endParaRPr lang="en-US"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99B9FCB9-0A77-4A81-BFED-AB9E20646765}"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14</a:t>
            </a:fld>
            <a:endParaRPr lang="en-US" sz="1000" b="0" dirty="0">
              <a:solidFill>
                <a:srgbClr val="FFFFFF"/>
              </a:solidFill>
              <a:latin typeface="Arial" pitchFamily="34" charset="0"/>
              <a:cs typeface="+mn-cs"/>
            </a:endParaRPr>
          </a:p>
        </p:txBody>
      </p:sp>
    </p:spTree>
  </p:cSld>
  <p:clrMapOvr>
    <a:masterClrMapping/>
  </p:clrMapOvr>
  <p:transition advClick="0" advTm="2000">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394"/>
          <p:cNvSpPr txBox="1">
            <a:spLocks noChangeArrowheads="1"/>
          </p:cNvSpPr>
          <p:nvPr/>
        </p:nvSpPr>
        <p:spPr bwMode="auto">
          <a:xfrm>
            <a:off x="6669088" y="5081588"/>
            <a:ext cx="2222500" cy="369887"/>
          </a:xfrm>
          <a:prstGeom prst="rect">
            <a:avLst/>
          </a:prstGeom>
          <a:solidFill>
            <a:srgbClr val="FFFFFF"/>
          </a:solidFill>
          <a:ln w="9525">
            <a:noFill/>
            <a:miter lim="800000"/>
            <a:headEnd/>
            <a:tailEnd/>
          </a:ln>
        </p:spPr>
        <p:txBody>
          <a:bodyPr>
            <a:spAutoFit/>
          </a:bodyPr>
          <a:lstStyle/>
          <a:p>
            <a:pPr algn="ctr"/>
            <a:r>
              <a:rPr lang="en-US" b="0" i="1"/>
              <a:t>Known-good copy</a:t>
            </a:r>
          </a:p>
        </p:txBody>
      </p:sp>
      <p:sp>
        <p:nvSpPr>
          <p:cNvPr id="70658" name="Title 5"/>
          <p:cNvSpPr>
            <a:spLocks noGrp="1"/>
          </p:cNvSpPr>
          <p:nvPr>
            <p:ph type="title" idx="4294967295"/>
          </p:nvPr>
        </p:nvSpPr>
        <p:spPr>
          <a:xfrm>
            <a:off x="-1588" y="165100"/>
            <a:ext cx="9144001" cy="619125"/>
          </a:xfrm>
        </p:spPr>
        <p:txBody>
          <a:bodyPr/>
          <a:lstStyle/>
          <a:p>
            <a:r>
              <a:rPr lang="en-US" sz="3200" smtClean="0"/>
              <a:t>High-Availability &amp; Disaster Recovery</a:t>
            </a:r>
          </a:p>
        </p:txBody>
      </p:sp>
      <p:grpSp>
        <p:nvGrpSpPr>
          <p:cNvPr id="70659" name="Group 388"/>
          <p:cNvGrpSpPr>
            <a:grpSpLocks/>
          </p:cNvGrpSpPr>
          <p:nvPr/>
        </p:nvGrpSpPr>
        <p:grpSpPr bwMode="auto">
          <a:xfrm>
            <a:off x="874713" y="2770188"/>
            <a:ext cx="5508625" cy="965200"/>
            <a:chOff x="874189" y="2769571"/>
            <a:chExt cx="5509263" cy="965556"/>
          </a:xfrm>
        </p:grpSpPr>
        <p:pic>
          <p:nvPicPr>
            <p:cNvPr id="309"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874189" y="2769571"/>
              <a:ext cx="516941" cy="923524"/>
            </a:xfrm>
            <a:prstGeom prst="rect">
              <a:avLst/>
            </a:prstGeom>
            <a:noFill/>
            <a:ln w="9525">
              <a:noFill/>
              <a:miter lim="800000"/>
              <a:headEnd/>
              <a:tailEnd/>
            </a:ln>
          </p:spPr>
        </p:pic>
        <p:pic>
          <p:nvPicPr>
            <p:cNvPr id="316"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2193244" y="2811603"/>
              <a:ext cx="516941" cy="923524"/>
            </a:xfrm>
            <a:prstGeom prst="rect">
              <a:avLst/>
            </a:prstGeom>
            <a:noFill/>
            <a:ln w="9525">
              <a:noFill/>
              <a:miter lim="800000"/>
              <a:headEnd/>
              <a:tailEnd/>
            </a:ln>
          </p:spPr>
        </p:pic>
        <p:pic>
          <p:nvPicPr>
            <p:cNvPr id="317"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3422954" y="2811603"/>
              <a:ext cx="516941" cy="923524"/>
            </a:xfrm>
            <a:prstGeom prst="rect">
              <a:avLst/>
            </a:prstGeom>
            <a:noFill/>
            <a:ln w="9525">
              <a:noFill/>
              <a:miter lim="800000"/>
              <a:headEnd/>
              <a:tailEnd/>
            </a:ln>
          </p:spPr>
        </p:pic>
        <p:sp>
          <p:nvSpPr>
            <p:cNvPr id="70706" name="TextBox 340"/>
            <p:cNvSpPr txBox="1">
              <a:spLocks noChangeArrowheads="1"/>
            </p:cNvSpPr>
            <p:nvPr/>
          </p:nvSpPr>
          <p:spPr bwMode="auto">
            <a:xfrm>
              <a:off x="4916384" y="3123210"/>
              <a:ext cx="1467068" cy="605293"/>
            </a:xfrm>
            <a:prstGeom prst="rect">
              <a:avLst/>
            </a:prstGeom>
            <a:noFill/>
            <a:ln w="9525">
              <a:noFill/>
              <a:miter lim="800000"/>
              <a:headEnd/>
              <a:tailEnd/>
            </a:ln>
          </p:spPr>
          <p:txBody>
            <a:bodyPr wrap="none">
              <a:spAutoFit/>
            </a:bodyPr>
            <a:lstStyle/>
            <a:p>
              <a:pPr algn="ctr">
                <a:lnSpc>
                  <a:spcPts val="2000"/>
                </a:lnSpc>
              </a:pPr>
              <a:r>
                <a:rPr lang="en-US"/>
                <a:t>Virtual</a:t>
              </a:r>
              <a:br>
                <a:rPr lang="en-US"/>
              </a:br>
              <a:r>
                <a:rPr lang="en-US"/>
                <a:t>Server Pool</a:t>
              </a:r>
            </a:p>
          </p:txBody>
        </p:sp>
      </p:grpSp>
      <p:grpSp>
        <p:nvGrpSpPr>
          <p:cNvPr id="70660" name="Group 389"/>
          <p:cNvGrpSpPr>
            <a:grpSpLocks/>
          </p:cNvGrpSpPr>
          <p:nvPr/>
        </p:nvGrpSpPr>
        <p:grpSpPr bwMode="auto">
          <a:xfrm>
            <a:off x="271463" y="4219575"/>
            <a:ext cx="3160712" cy="947738"/>
            <a:chOff x="270949" y="4219869"/>
            <a:chExt cx="3161498" cy="947513"/>
          </a:xfrm>
        </p:grpSpPr>
        <p:pic>
          <p:nvPicPr>
            <p:cNvPr id="304" name="Picture 3" descr="\\datacore\MKTG\MKTG Graphics &amp; Materials\Graphics Library\Graphs &amp; Diagrams\GIF diagrams\application-server.gif"/>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2915506" y="4243858"/>
              <a:ext cx="516941" cy="923524"/>
            </a:xfrm>
            <a:prstGeom prst="rect">
              <a:avLst/>
            </a:prstGeom>
            <a:noFill/>
            <a:ln w="9525">
              <a:noFill/>
              <a:miter lim="800000"/>
              <a:headEnd/>
              <a:tailEnd/>
            </a:ln>
          </p:spPr>
        </p:pic>
        <p:pic>
          <p:nvPicPr>
            <p:cNvPr id="70701" name="Picture 3" descr="\\datacore\MKTG\MKTG Graphics &amp; Materials\Graphics Library\Graphs &amp; Diagrams\GIF diagrams\application-server.gif"/>
            <p:cNvPicPr>
              <a:picLocks noChangeAspect="1" noChangeArrowheads="1"/>
            </p:cNvPicPr>
            <p:nvPr/>
          </p:nvPicPr>
          <p:blipFill>
            <a:blip r:embed="rId3">
              <a:lum bright="-36000"/>
            </a:blip>
            <a:srcRect/>
            <a:stretch>
              <a:fillRect/>
            </a:stretch>
          </p:blipFill>
          <p:spPr bwMode="auto">
            <a:xfrm>
              <a:off x="1467821" y="4219869"/>
              <a:ext cx="516941" cy="923524"/>
            </a:xfrm>
            <a:prstGeom prst="rect">
              <a:avLst/>
            </a:prstGeom>
            <a:noFill/>
            <a:ln w="9525">
              <a:noFill/>
              <a:miter lim="800000"/>
              <a:headEnd/>
              <a:tailEnd/>
            </a:ln>
          </p:spPr>
        </p:pic>
        <p:sp>
          <p:nvSpPr>
            <p:cNvPr id="70702" name="TextBox 341"/>
            <p:cNvSpPr txBox="1">
              <a:spLocks noChangeArrowheads="1"/>
            </p:cNvSpPr>
            <p:nvPr/>
          </p:nvSpPr>
          <p:spPr bwMode="auto">
            <a:xfrm>
              <a:off x="270949" y="4348488"/>
              <a:ext cx="898643" cy="605294"/>
            </a:xfrm>
            <a:prstGeom prst="rect">
              <a:avLst/>
            </a:prstGeom>
            <a:noFill/>
            <a:ln w="9525">
              <a:noFill/>
              <a:miter lim="800000"/>
              <a:headEnd/>
              <a:tailEnd/>
            </a:ln>
          </p:spPr>
          <p:txBody>
            <a:bodyPr wrap="none">
              <a:spAutoFit/>
            </a:bodyPr>
            <a:lstStyle/>
            <a:p>
              <a:pPr algn="ctr">
                <a:lnSpc>
                  <a:spcPts val="2000"/>
                </a:lnSpc>
              </a:pPr>
              <a:r>
                <a:rPr lang="en-US"/>
                <a:t>Virtual</a:t>
              </a:r>
              <a:br>
                <a:rPr lang="en-US"/>
              </a:br>
              <a:r>
                <a:rPr lang="en-US"/>
                <a:t>SAN</a:t>
              </a:r>
            </a:p>
          </p:txBody>
        </p:sp>
      </p:grpSp>
      <p:sp>
        <p:nvSpPr>
          <p:cNvPr id="344" name="TextBox 14"/>
          <p:cNvSpPr txBox="1">
            <a:spLocks noChangeArrowheads="1"/>
          </p:cNvSpPr>
          <p:nvPr/>
        </p:nvSpPr>
        <p:spPr bwMode="auto">
          <a:xfrm>
            <a:off x="717550" y="1917700"/>
            <a:ext cx="4114800" cy="461963"/>
          </a:xfrm>
          <a:prstGeom prst="rect">
            <a:avLst/>
          </a:prstGeom>
          <a:noFill/>
          <a:ln w="9525">
            <a:noFill/>
            <a:miter lim="800000"/>
            <a:headEnd/>
            <a:tailEnd/>
          </a:ln>
        </p:spPr>
        <p:txBody>
          <a:bodyPr>
            <a:spAutoFit/>
          </a:bodyPr>
          <a:lstStyle/>
          <a:p>
            <a:pPr algn="ctr" eaLnBrk="0" hangingPunct="0">
              <a:defRPr/>
            </a:pPr>
            <a:r>
              <a:rPr lang="en-US" sz="2400" dirty="0">
                <a:solidFill>
                  <a:schemeClr val="bg1">
                    <a:lumMod val="75000"/>
                    <a:lumOff val="25000"/>
                  </a:schemeClr>
                </a:solidFill>
                <a:latin typeface="Arial" pitchFamily="34" charset="0"/>
                <a:ea typeface="ＭＳ Ｐゴシック" pitchFamily="48" charset="-128"/>
                <a:cs typeface="Arial" pitchFamily="34" charset="0"/>
              </a:rPr>
              <a:t>Main Computer Site</a:t>
            </a:r>
          </a:p>
        </p:txBody>
      </p:sp>
      <p:grpSp>
        <p:nvGrpSpPr>
          <p:cNvPr id="70662" name="Group 386"/>
          <p:cNvGrpSpPr>
            <a:grpSpLocks/>
          </p:cNvGrpSpPr>
          <p:nvPr/>
        </p:nvGrpSpPr>
        <p:grpSpPr bwMode="auto">
          <a:xfrm>
            <a:off x="6723063" y="1382713"/>
            <a:ext cx="2044700" cy="4738687"/>
            <a:chOff x="6722329" y="1383275"/>
            <a:chExt cx="2044718" cy="4738410"/>
          </a:xfrm>
        </p:grpSpPr>
        <p:cxnSp>
          <p:nvCxnSpPr>
            <p:cNvPr id="325" name="Straight Connector 324"/>
            <p:cNvCxnSpPr/>
            <p:nvPr/>
          </p:nvCxnSpPr>
          <p:spPr bwMode="auto">
            <a:xfrm rot="5400000">
              <a:off x="4396777" y="3783434"/>
              <a:ext cx="4663802" cy="12700"/>
            </a:xfrm>
            <a:prstGeom prst="line">
              <a:avLst/>
            </a:prstGeom>
            <a:solidFill>
              <a:schemeClr val="accent1"/>
            </a:solidFill>
            <a:ln w="9525" cap="flat" cmpd="sng" algn="ctr">
              <a:solidFill>
                <a:schemeClr val="bg1">
                  <a:lumMod val="50000"/>
                  <a:lumOff val="50000"/>
                </a:schemeClr>
              </a:solidFill>
              <a:prstDash val="sysDash"/>
              <a:round/>
              <a:headEnd type="none" w="med" len="med"/>
              <a:tailEnd type="none" w="med" len="med"/>
            </a:ln>
            <a:effectLst/>
          </p:spPr>
        </p:cxnSp>
        <p:sp>
          <p:nvSpPr>
            <p:cNvPr id="345" name="TextBox 15"/>
            <p:cNvSpPr txBox="1">
              <a:spLocks noChangeArrowheads="1"/>
            </p:cNvSpPr>
            <p:nvPr/>
          </p:nvSpPr>
          <p:spPr bwMode="auto">
            <a:xfrm>
              <a:off x="7116032" y="1383275"/>
              <a:ext cx="1651015" cy="861962"/>
            </a:xfrm>
            <a:prstGeom prst="rect">
              <a:avLst/>
            </a:prstGeom>
            <a:noFill/>
            <a:ln w="9525">
              <a:noFill/>
              <a:miter lim="800000"/>
              <a:headEnd/>
              <a:tailEnd/>
            </a:ln>
          </p:spPr>
          <p:txBody>
            <a:bodyPr>
              <a:spAutoFit/>
            </a:bodyPr>
            <a:lstStyle/>
            <a:p>
              <a:pPr algn="ctr" eaLnBrk="0" hangingPunct="0">
                <a:lnSpc>
                  <a:spcPts val="2000"/>
                </a:lnSpc>
                <a:defRPr/>
              </a:pPr>
              <a:r>
                <a:rPr lang="en-US" sz="2000" dirty="0">
                  <a:solidFill>
                    <a:schemeClr val="bg1">
                      <a:lumMod val="75000"/>
                      <a:lumOff val="25000"/>
                    </a:schemeClr>
                  </a:solidFill>
                  <a:latin typeface="Arial" pitchFamily="34" charset="0"/>
                  <a:ea typeface="ＭＳ Ｐゴシック" pitchFamily="48" charset="-128"/>
                  <a:cs typeface="Arial" pitchFamily="34" charset="0"/>
                </a:rPr>
                <a:t>Disaster</a:t>
              </a:r>
              <a:br>
                <a:rPr lang="en-US" sz="2000" dirty="0">
                  <a:solidFill>
                    <a:schemeClr val="bg1">
                      <a:lumMod val="75000"/>
                      <a:lumOff val="25000"/>
                    </a:schemeClr>
                  </a:solidFill>
                  <a:latin typeface="Arial" pitchFamily="34" charset="0"/>
                  <a:ea typeface="ＭＳ Ｐゴシック" pitchFamily="48" charset="-128"/>
                  <a:cs typeface="Arial" pitchFamily="34" charset="0"/>
                </a:rPr>
              </a:br>
              <a:r>
                <a:rPr lang="en-US" sz="2000" dirty="0">
                  <a:solidFill>
                    <a:schemeClr val="bg1">
                      <a:lumMod val="75000"/>
                      <a:lumOff val="25000"/>
                    </a:schemeClr>
                  </a:solidFill>
                  <a:latin typeface="Arial" pitchFamily="34" charset="0"/>
                  <a:ea typeface="ＭＳ Ｐゴシック" pitchFamily="48" charset="-128"/>
                  <a:cs typeface="Arial" pitchFamily="34" charset="0"/>
                </a:rPr>
                <a:t>Recovery</a:t>
              </a:r>
              <a:br>
                <a:rPr lang="en-US" sz="2000" dirty="0">
                  <a:solidFill>
                    <a:schemeClr val="bg1">
                      <a:lumMod val="75000"/>
                      <a:lumOff val="25000"/>
                    </a:schemeClr>
                  </a:solidFill>
                  <a:latin typeface="Arial" pitchFamily="34" charset="0"/>
                  <a:ea typeface="ＭＳ Ｐゴシック" pitchFamily="48" charset="-128"/>
                  <a:cs typeface="Arial" pitchFamily="34" charset="0"/>
                </a:rPr>
              </a:br>
              <a:r>
                <a:rPr lang="en-US" sz="2000" dirty="0">
                  <a:solidFill>
                    <a:schemeClr val="bg1">
                      <a:lumMod val="75000"/>
                      <a:lumOff val="25000"/>
                    </a:schemeClr>
                  </a:solidFill>
                  <a:latin typeface="Arial" pitchFamily="34" charset="0"/>
                  <a:ea typeface="ＭＳ Ｐゴシック" pitchFamily="48" charset="-128"/>
                  <a:cs typeface="Arial" pitchFamily="34" charset="0"/>
                </a:rPr>
                <a:t>Site</a:t>
              </a:r>
            </a:p>
          </p:txBody>
        </p:sp>
      </p:grpSp>
      <p:grpSp>
        <p:nvGrpSpPr>
          <p:cNvPr id="70663" name="Group 391"/>
          <p:cNvGrpSpPr>
            <a:grpSpLocks/>
          </p:cNvGrpSpPr>
          <p:nvPr/>
        </p:nvGrpSpPr>
        <p:grpSpPr bwMode="auto">
          <a:xfrm>
            <a:off x="331788" y="5470525"/>
            <a:ext cx="5594350" cy="962025"/>
            <a:chOff x="331076" y="5470563"/>
            <a:chExt cx="5594821" cy="961772"/>
          </a:xfrm>
        </p:grpSpPr>
        <p:sp>
          <p:nvSpPr>
            <p:cNvPr id="382" name="Oval 381"/>
            <p:cNvSpPr/>
            <p:nvPr/>
          </p:nvSpPr>
          <p:spPr bwMode="auto">
            <a:xfrm>
              <a:off x="331076" y="5502170"/>
              <a:ext cx="4020207" cy="930165"/>
            </a:xfrm>
            <a:prstGeom prst="ellipse">
              <a:avLst/>
            </a:prstGeom>
            <a:gradFill flip="none" rotWithShape="1">
              <a:gsLst>
                <a:gs pos="0">
                  <a:srgbClr val="EAEAEA">
                    <a:shade val="30000"/>
                    <a:satMod val="115000"/>
                    <a:alpha val="0"/>
                  </a:srgbClr>
                </a:gs>
                <a:gs pos="99000">
                  <a:srgbClr val="EAEAEA">
                    <a:shade val="67500"/>
                    <a:satMod val="115000"/>
                  </a:srgbClr>
                </a:gs>
                <a:gs pos="100000">
                  <a:srgbClr val="EAEAEA">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scene3d>
              <a:camera prst="obliqueTopRight">
                <a:rot lat="2400000" lon="0" rev="0"/>
              </a:camera>
              <a:lightRig rig="threePt" dir="t"/>
            </a:scene3d>
          </p:spPr>
          <p:txBody>
            <a:bodyPr/>
            <a:lstStyle/>
            <a:p>
              <a:pPr algn="ctr">
                <a:spcBef>
                  <a:spcPct val="20000"/>
                </a:spcBef>
                <a:buClr>
                  <a:schemeClr val="tx1"/>
                </a:buClr>
                <a:buSzPct val="60000"/>
                <a:buFont typeface="Wingdings" pitchFamily="2" charset="2"/>
                <a:buNone/>
                <a:defRPr/>
              </a:pPr>
              <a:endParaRPr lang="en-US">
                <a:latin typeface="Arial" pitchFamily="34" charset="0"/>
                <a:cs typeface="Arial" pitchFamily="34" charset="0"/>
              </a:endParaRPr>
            </a:p>
          </p:txBody>
        </p:sp>
        <p:sp>
          <p:nvSpPr>
            <p:cNvPr id="301" name="Flowchart: Magnetic Disk 300"/>
            <p:cNvSpPr/>
            <p:nvPr/>
          </p:nvSpPr>
          <p:spPr bwMode="auto">
            <a:xfrm>
              <a:off x="1390027" y="5559440"/>
              <a:ext cx="341342" cy="458667"/>
            </a:xfrm>
            <a:prstGeom prst="flowChartMagneticDisk">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02" name="Flowchart: Magnetic Disk 301"/>
            <p:cNvSpPr/>
            <p:nvPr/>
          </p:nvSpPr>
          <p:spPr bwMode="auto">
            <a:xfrm>
              <a:off x="1845679" y="5562614"/>
              <a:ext cx="341341" cy="460254"/>
            </a:xfrm>
            <a:prstGeom prst="flowChartMagneticDisk">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06" name="Flowchart: Magnetic Disk 305"/>
            <p:cNvSpPr/>
            <p:nvPr/>
          </p:nvSpPr>
          <p:spPr bwMode="auto">
            <a:xfrm>
              <a:off x="2267989" y="5583246"/>
              <a:ext cx="342929" cy="460254"/>
            </a:xfrm>
            <a:prstGeom prst="flowChartMagneticDisk">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22" name="Flowchart: Magnetic Disk 321"/>
            <p:cNvSpPr/>
            <p:nvPr/>
          </p:nvSpPr>
          <p:spPr bwMode="auto">
            <a:xfrm>
              <a:off x="2704588" y="5578485"/>
              <a:ext cx="341342" cy="458667"/>
            </a:xfrm>
            <a:prstGeom prst="flowChartMagneticDisk">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23" name="Flowchart: Magnetic Disk 322"/>
            <p:cNvSpPr/>
            <p:nvPr/>
          </p:nvSpPr>
          <p:spPr bwMode="auto">
            <a:xfrm>
              <a:off x="3125311" y="5588007"/>
              <a:ext cx="341341" cy="460254"/>
            </a:xfrm>
            <a:prstGeom prst="flowChartMagneticDisk">
              <a:avLst/>
            </a:prstGeom>
            <a:gradFill flip="none" rotWithShape="1">
              <a:gsLst>
                <a:gs pos="0">
                  <a:schemeClr val="bg1">
                    <a:lumMod val="10000"/>
                    <a:lumOff val="90000"/>
                    <a:shade val="30000"/>
                    <a:satMod val="115000"/>
                  </a:schemeClr>
                </a:gs>
                <a:gs pos="50000">
                  <a:schemeClr val="bg1">
                    <a:lumMod val="10000"/>
                    <a:lumOff val="90000"/>
                    <a:shade val="67500"/>
                    <a:satMod val="115000"/>
                  </a:schemeClr>
                </a:gs>
                <a:gs pos="100000">
                  <a:schemeClr val="bg1">
                    <a:lumMod val="10000"/>
                    <a:lumOff val="9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38" name="Flowchart: Magnetic Disk 337"/>
            <p:cNvSpPr/>
            <p:nvPr/>
          </p:nvSpPr>
          <p:spPr bwMode="auto">
            <a:xfrm>
              <a:off x="951840" y="5556265"/>
              <a:ext cx="341342" cy="458667"/>
            </a:xfrm>
            <a:prstGeom prst="flowChartMagneticDisk">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70697" name="TextBox 347"/>
            <p:cNvSpPr txBox="1">
              <a:spLocks noChangeArrowheads="1"/>
            </p:cNvSpPr>
            <p:nvPr/>
          </p:nvSpPr>
          <p:spPr bwMode="auto">
            <a:xfrm>
              <a:off x="4689661" y="5470563"/>
              <a:ext cx="1236236" cy="605294"/>
            </a:xfrm>
            <a:prstGeom prst="rect">
              <a:avLst/>
            </a:prstGeom>
            <a:noFill/>
            <a:ln w="9525">
              <a:noFill/>
              <a:miter lim="800000"/>
              <a:headEnd/>
              <a:tailEnd/>
            </a:ln>
          </p:spPr>
          <p:txBody>
            <a:bodyPr wrap="none">
              <a:spAutoFit/>
            </a:bodyPr>
            <a:lstStyle/>
            <a:p>
              <a:pPr algn="ctr">
                <a:lnSpc>
                  <a:spcPts val="2000"/>
                </a:lnSpc>
              </a:pPr>
              <a:r>
                <a:rPr lang="en-US"/>
                <a:t>Virtual</a:t>
              </a:r>
              <a:br>
                <a:rPr lang="en-US"/>
              </a:br>
              <a:r>
                <a:rPr lang="en-US"/>
                <a:t>Disk Pool</a:t>
              </a:r>
            </a:p>
          </p:txBody>
        </p:sp>
      </p:grpSp>
      <p:grpSp>
        <p:nvGrpSpPr>
          <p:cNvPr id="70664" name="Group 385"/>
          <p:cNvGrpSpPr>
            <a:grpSpLocks/>
          </p:cNvGrpSpPr>
          <p:nvPr/>
        </p:nvGrpSpPr>
        <p:grpSpPr bwMode="auto">
          <a:xfrm>
            <a:off x="6842125" y="2803525"/>
            <a:ext cx="1981200" cy="3670300"/>
            <a:chOff x="6842234" y="2803681"/>
            <a:chExt cx="1981200" cy="3670698"/>
          </a:xfrm>
        </p:grpSpPr>
        <p:sp>
          <p:nvSpPr>
            <p:cNvPr id="383" name="Oval 382"/>
            <p:cNvSpPr/>
            <p:nvPr/>
          </p:nvSpPr>
          <p:spPr bwMode="auto">
            <a:xfrm>
              <a:off x="6842234" y="5544214"/>
              <a:ext cx="1813035" cy="930165"/>
            </a:xfrm>
            <a:prstGeom prst="ellipse">
              <a:avLst/>
            </a:prstGeom>
            <a:gradFill flip="none" rotWithShape="1">
              <a:gsLst>
                <a:gs pos="0">
                  <a:srgbClr val="EAEAEA">
                    <a:shade val="30000"/>
                    <a:satMod val="115000"/>
                    <a:alpha val="0"/>
                  </a:srgbClr>
                </a:gs>
                <a:gs pos="99000">
                  <a:srgbClr val="EAEAEA">
                    <a:shade val="67500"/>
                    <a:satMod val="115000"/>
                  </a:srgbClr>
                </a:gs>
                <a:gs pos="100000">
                  <a:srgbClr val="EAEAEA">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a:scene3d>
              <a:camera prst="obliqueTopRight">
                <a:rot lat="3000000" lon="0" rev="0"/>
              </a:camera>
              <a:lightRig rig="threePt" dir="t"/>
            </a:scene3d>
          </p:spPr>
          <p:txBody>
            <a:bodyPr/>
            <a:lstStyle/>
            <a:p>
              <a:pPr algn="ctr">
                <a:spcBef>
                  <a:spcPct val="20000"/>
                </a:spcBef>
                <a:buClr>
                  <a:schemeClr val="tx1"/>
                </a:buClr>
                <a:buSzPct val="60000"/>
                <a:buFont typeface="Wingdings" pitchFamily="2" charset="2"/>
                <a:buNone/>
                <a:defRPr/>
              </a:pPr>
              <a:endParaRPr lang="en-US">
                <a:latin typeface="Arial" pitchFamily="34" charset="0"/>
                <a:cs typeface="Arial" pitchFamily="34" charset="0"/>
              </a:endParaRPr>
            </a:p>
          </p:txBody>
        </p:sp>
        <p:pic>
          <p:nvPicPr>
            <p:cNvPr id="307"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2">
                  <a:tint val="45000"/>
                  <a:satMod val="400000"/>
                </a:schemeClr>
              </a:duotone>
              <a:lum bright="-33000"/>
            </a:blip>
            <a:srcRect/>
            <a:stretch>
              <a:fillRect/>
            </a:stretch>
          </p:blipFill>
          <p:spPr bwMode="auto">
            <a:xfrm>
              <a:off x="7629903" y="4235688"/>
              <a:ext cx="516941" cy="923524"/>
            </a:xfrm>
            <a:prstGeom prst="rect">
              <a:avLst/>
            </a:prstGeom>
            <a:noFill/>
            <a:ln w="9525">
              <a:noFill/>
              <a:miter lim="800000"/>
              <a:headEnd/>
              <a:tailEnd/>
            </a:ln>
          </p:spPr>
        </p:pic>
        <p:sp>
          <p:nvSpPr>
            <p:cNvPr id="308" name="Flowchart: Magnetic Disk 307"/>
            <p:cNvSpPr/>
            <p:nvPr/>
          </p:nvSpPr>
          <p:spPr bwMode="auto">
            <a:xfrm>
              <a:off x="7989997" y="5586871"/>
              <a:ext cx="341312" cy="460425"/>
            </a:xfrm>
            <a:prstGeom prst="flowChartMagneticDisk">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5400000" scaled="1"/>
              <a:tileRect/>
            </a:gradFill>
            <a:ln w="3175" cap="flat" cmpd="sng" algn="ctr">
              <a:solidFill>
                <a:schemeClr val="bg1">
                  <a:lumMod val="75000"/>
                  <a:lumOff val="2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sp>
          <p:nvSpPr>
            <p:cNvPr id="337" name="Flowchart: Magnetic Disk 336"/>
            <p:cNvSpPr/>
            <p:nvPr/>
          </p:nvSpPr>
          <p:spPr bwMode="auto">
            <a:xfrm>
              <a:off x="7227997" y="5583695"/>
              <a:ext cx="341312" cy="458837"/>
            </a:xfrm>
            <a:prstGeom prst="flowChartMagneticDisk">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w="3175" cap="flat" cmpd="sng" algn="ctr">
              <a:solidFill>
                <a:schemeClr val="bg1">
                  <a:lumMod val="25000"/>
                  <a:lumOff val="75000"/>
                  <a:alpha val="70000"/>
                </a:schemeClr>
              </a:solidFill>
              <a:prstDash val="solid"/>
              <a:round/>
              <a:headEnd type="none" w="med" len="med"/>
              <a:tailEnd type="none" w="med" len="med"/>
            </a:ln>
            <a:effectLst/>
          </p:spPr>
          <p:txBody>
            <a:bodyPr/>
            <a:lstStyle/>
            <a:p>
              <a:pPr algn="ctr">
                <a:spcBef>
                  <a:spcPct val="20000"/>
                </a:spcBef>
                <a:buClr>
                  <a:schemeClr val="tx1"/>
                </a:buClr>
                <a:buSzPct val="60000"/>
                <a:buFont typeface="Wingdings" pitchFamily="2" charset="2"/>
                <a:buNone/>
                <a:defRPr/>
              </a:pPr>
              <a:endParaRPr lang="en-US" dirty="0">
                <a:latin typeface="Arial" pitchFamily="34" charset="0"/>
              </a:endParaRPr>
            </a:p>
          </p:txBody>
        </p:sp>
        <p:pic>
          <p:nvPicPr>
            <p:cNvPr id="70684" name="Picture 3" descr="\\datacore\MKTG\MKTG Graphics &amp; Materials\Graphics Library\Graphs &amp; Diagrams\GIF diagrams\application-server.gif"/>
            <p:cNvPicPr>
              <a:picLocks noChangeAspect="1" noChangeArrowheads="1"/>
            </p:cNvPicPr>
            <p:nvPr/>
          </p:nvPicPr>
          <p:blipFill>
            <a:blip r:embed="rId3">
              <a:grayscl/>
            </a:blip>
            <a:srcRect/>
            <a:stretch>
              <a:fillRect/>
            </a:stretch>
          </p:blipFill>
          <p:spPr bwMode="auto">
            <a:xfrm>
              <a:off x="8060140" y="2818486"/>
              <a:ext cx="516941" cy="923524"/>
            </a:xfrm>
            <a:prstGeom prst="rect">
              <a:avLst/>
            </a:prstGeom>
            <a:noFill/>
            <a:ln w="9525">
              <a:noFill/>
              <a:miter lim="800000"/>
              <a:headEnd/>
              <a:tailEnd/>
            </a:ln>
          </p:spPr>
        </p:pic>
        <p:pic>
          <p:nvPicPr>
            <p:cNvPr id="353" name="Picture 3" descr="\\datacore\MKTG\MKTG Graphics &amp; Materials\Graphics Library\Graphs &amp; Diagrams\GIF diagrams\application-server.gif"/>
            <p:cNvPicPr>
              <a:picLocks noChangeAspect="1" noChangeArrowheads="1"/>
            </p:cNvPicPr>
            <p:nvPr/>
          </p:nvPicPr>
          <p:blipFill>
            <a:blip r:embed="rId3">
              <a:duotone>
                <a:prstClr val="black"/>
                <a:schemeClr val="accent4">
                  <a:tint val="45000"/>
                  <a:satMod val="400000"/>
                </a:schemeClr>
              </a:duotone>
              <a:lum bright="-28000"/>
            </a:blip>
            <a:srcRect/>
            <a:stretch>
              <a:fillRect/>
            </a:stretch>
          </p:blipFill>
          <p:spPr bwMode="auto">
            <a:xfrm>
              <a:off x="6996718" y="2803681"/>
              <a:ext cx="516941" cy="923524"/>
            </a:xfrm>
            <a:prstGeom prst="rect">
              <a:avLst/>
            </a:prstGeom>
            <a:noFill/>
            <a:ln w="9525">
              <a:noFill/>
              <a:miter lim="800000"/>
              <a:headEnd/>
              <a:tailEnd/>
            </a:ln>
          </p:spPr>
        </p:pic>
        <p:cxnSp>
          <p:nvCxnSpPr>
            <p:cNvPr id="70686" name="Straight Connector 356"/>
            <p:cNvCxnSpPr>
              <a:cxnSpLocks noChangeShapeType="1"/>
            </p:cNvCxnSpPr>
            <p:nvPr/>
          </p:nvCxnSpPr>
          <p:spPr bwMode="auto">
            <a:xfrm flipV="1">
              <a:off x="7094483" y="3921948"/>
              <a:ext cx="1728951" cy="3666"/>
            </a:xfrm>
            <a:prstGeom prst="line">
              <a:avLst/>
            </a:prstGeom>
            <a:noFill/>
            <a:ln w="9525" algn="ctr">
              <a:solidFill>
                <a:srgbClr val="0070C0"/>
              </a:solidFill>
              <a:round/>
              <a:headEnd/>
              <a:tailEnd/>
            </a:ln>
          </p:spPr>
        </p:cxnSp>
        <p:cxnSp>
          <p:nvCxnSpPr>
            <p:cNvPr id="70687" name="Straight Connector 372"/>
            <p:cNvCxnSpPr>
              <a:cxnSpLocks noChangeShapeType="1"/>
            </p:cNvCxnSpPr>
            <p:nvPr/>
          </p:nvCxnSpPr>
          <p:spPr bwMode="auto">
            <a:xfrm rot="16200000" flipH="1">
              <a:off x="7154896" y="3827498"/>
              <a:ext cx="203450" cy="2864"/>
            </a:xfrm>
            <a:prstGeom prst="line">
              <a:avLst/>
            </a:prstGeom>
            <a:noFill/>
            <a:ln w="9525" algn="ctr">
              <a:solidFill>
                <a:srgbClr val="0070C0"/>
              </a:solidFill>
              <a:round/>
              <a:headEnd/>
              <a:tailEnd/>
            </a:ln>
          </p:spPr>
        </p:cxnSp>
        <p:cxnSp>
          <p:nvCxnSpPr>
            <p:cNvPr id="70688" name="Straight Connector 374"/>
            <p:cNvCxnSpPr>
              <a:cxnSpLocks noChangeShapeType="1"/>
            </p:cNvCxnSpPr>
            <p:nvPr/>
          </p:nvCxnSpPr>
          <p:spPr bwMode="auto">
            <a:xfrm rot="5400000">
              <a:off x="8230586" y="3829927"/>
              <a:ext cx="175943" cy="108"/>
            </a:xfrm>
            <a:prstGeom prst="line">
              <a:avLst/>
            </a:prstGeom>
            <a:noFill/>
            <a:ln w="9525" algn="ctr">
              <a:solidFill>
                <a:srgbClr val="0070C0"/>
              </a:solidFill>
              <a:round/>
              <a:headEnd/>
              <a:tailEnd/>
            </a:ln>
          </p:spPr>
        </p:cxnSp>
        <p:cxnSp>
          <p:nvCxnSpPr>
            <p:cNvPr id="70689" name="Straight Connector 377"/>
            <p:cNvCxnSpPr>
              <a:cxnSpLocks noChangeShapeType="1"/>
            </p:cNvCxnSpPr>
            <p:nvPr/>
          </p:nvCxnSpPr>
          <p:spPr bwMode="auto">
            <a:xfrm rot="5400000">
              <a:off x="7725760" y="4049000"/>
              <a:ext cx="233093" cy="112"/>
            </a:xfrm>
            <a:prstGeom prst="line">
              <a:avLst/>
            </a:prstGeom>
            <a:noFill/>
            <a:ln w="9525" algn="ctr">
              <a:solidFill>
                <a:srgbClr val="0070C0"/>
              </a:solidFill>
              <a:round/>
              <a:headEnd/>
              <a:tailEnd/>
            </a:ln>
          </p:spPr>
        </p:cxnSp>
      </p:grpSp>
      <p:grpSp>
        <p:nvGrpSpPr>
          <p:cNvPr id="70665" name="Group 390"/>
          <p:cNvGrpSpPr>
            <a:grpSpLocks/>
          </p:cNvGrpSpPr>
          <p:nvPr/>
        </p:nvGrpSpPr>
        <p:grpSpPr bwMode="auto">
          <a:xfrm>
            <a:off x="284163" y="3692525"/>
            <a:ext cx="4083050" cy="473075"/>
            <a:chOff x="283779" y="3693095"/>
            <a:chExt cx="4083269" cy="472508"/>
          </a:xfrm>
        </p:grpSpPr>
        <p:cxnSp>
          <p:nvCxnSpPr>
            <p:cNvPr id="70674" name="Straight Connector 355"/>
            <p:cNvCxnSpPr>
              <a:cxnSpLocks noChangeShapeType="1"/>
            </p:cNvCxnSpPr>
            <p:nvPr/>
          </p:nvCxnSpPr>
          <p:spPr bwMode="auto">
            <a:xfrm>
              <a:off x="283779" y="3925614"/>
              <a:ext cx="4083269" cy="1588"/>
            </a:xfrm>
            <a:prstGeom prst="line">
              <a:avLst/>
            </a:prstGeom>
            <a:noFill/>
            <a:ln w="9525" algn="ctr">
              <a:solidFill>
                <a:srgbClr val="0070C0"/>
              </a:solidFill>
              <a:round/>
              <a:headEnd/>
              <a:tailEnd/>
            </a:ln>
          </p:spPr>
        </p:cxnSp>
        <p:cxnSp>
          <p:nvCxnSpPr>
            <p:cNvPr id="70675" name="Straight Connector 360"/>
            <p:cNvCxnSpPr>
              <a:cxnSpLocks noChangeShapeType="1"/>
            </p:cNvCxnSpPr>
            <p:nvPr/>
          </p:nvCxnSpPr>
          <p:spPr bwMode="auto">
            <a:xfrm rot="16200000" flipH="1">
              <a:off x="1019051" y="3806704"/>
              <a:ext cx="231208" cy="3990"/>
            </a:xfrm>
            <a:prstGeom prst="line">
              <a:avLst/>
            </a:prstGeom>
            <a:noFill/>
            <a:ln w="9525" algn="ctr">
              <a:solidFill>
                <a:srgbClr val="0070C0"/>
              </a:solidFill>
              <a:round/>
              <a:headEnd/>
              <a:tailEnd/>
            </a:ln>
          </p:spPr>
        </p:cxnSp>
        <p:cxnSp>
          <p:nvCxnSpPr>
            <p:cNvPr id="70676" name="Straight Connector 364"/>
            <p:cNvCxnSpPr>
              <a:cxnSpLocks noChangeShapeType="1"/>
            </p:cNvCxnSpPr>
            <p:nvPr/>
          </p:nvCxnSpPr>
          <p:spPr bwMode="auto">
            <a:xfrm rot="5400000">
              <a:off x="2353645" y="3832583"/>
              <a:ext cx="195526" cy="615"/>
            </a:xfrm>
            <a:prstGeom prst="line">
              <a:avLst/>
            </a:prstGeom>
            <a:noFill/>
            <a:ln w="9525" algn="ctr">
              <a:solidFill>
                <a:srgbClr val="0070C0"/>
              </a:solidFill>
              <a:round/>
              <a:headEnd/>
              <a:tailEnd/>
            </a:ln>
          </p:spPr>
        </p:cxnSp>
        <p:cxnSp>
          <p:nvCxnSpPr>
            <p:cNvPr id="70677" name="Straight Connector 368"/>
            <p:cNvCxnSpPr>
              <a:cxnSpLocks noChangeShapeType="1"/>
            </p:cNvCxnSpPr>
            <p:nvPr/>
          </p:nvCxnSpPr>
          <p:spPr bwMode="auto">
            <a:xfrm rot="5400000">
              <a:off x="3584450" y="3827328"/>
              <a:ext cx="189176" cy="4775"/>
            </a:xfrm>
            <a:prstGeom prst="line">
              <a:avLst/>
            </a:prstGeom>
            <a:noFill/>
            <a:ln w="9525" algn="ctr">
              <a:solidFill>
                <a:srgbClr val="0070C0"/>
              </a:solidFill>
              <a:round/>
              <a:headEnd/>
              <a:tailEnd/>
            </a:ln>
          </p:spPr>
        </p:cxnSp>
        <p:cxnSp>
          <p:nvCxnSpPr>
            <p:cNvPr id="70678" name="Straight Connector 379"/>
            <p:cNvCxnSpPr>
              <a:cxnSpLocks noChangeShapeType="1"/>
            </p:cNvCxnSpPr>
            <p:nvPr/>
          </p:nvCxnSpPr>
          <p:spPr bwMode="auto">
            <a:xfrm rot="5400000">
              <a:off x="3071210" y="4049001"/>
              <a:ext cx="233093" cy="112"/>
            </a:xfrm>
            <a:prstGeom prst="line">
              <a:avLst/>
            </a:prstGeom>
            <a:noFill/>
            <a:ln w="9525" algn="ctr">
              <a:solidFill>
                <a:srgbClr val="0070C0"/>
              </a:solidFill>
              <a:round/>
              <a:headEnd/>
              <a:tailEnd/>
            </a:ln>
          </p:spPr>
        </p:cxnSp>
        <p:cxnSp>
          <p:nvCxnSpPr>
            <p:cNvPr id="70679" name="Straight Connector 380"/>
            <p:cNvCxnSpPr>
              <a:cxnSpLocks noChangeShapeType="1"/>
            </p:cNvCxnSpPr>
            <p:nvPr/>
          </p:nvCxnSpPr>
          <p:spPr bwMode="auto">
            <a:xfrm rot="5400000">
              <a:off x="1598010" y="4042652"/>
              <a:ext cx="233093" cy="112"/>
            </a:xfrm>
            <a:prstGeom prst="line">
              <a:avLst/>
            </a:prstGeom>
            <a:noFill/>
            <a:ln w="9525" algn="ctr">
              <a:solidFill>
                <a:srgbClr val="0070C0"/>
              </a:solidFill>
              <a:round/>
              <a:headEnd/>
              <a:tailEnd/>
            </a:ln>
          </p:spPr>
        </p:cxnSp>
      </p:grpSp>
      <p:cxnSp>
        <p:nvCxnSpPr>
          <p:cNvPr id="70666" name="Straight Arrow Connector 396"/>
          <p:cNvCxnSpPr>
            <a:cxnSpLocks noChangeShapeType="1"/>
          </p:cNvCxnSpPr>
          <p:nvPr/>
        </p:nvCxnSpPr>
        <p:spPr bwMode="auto">
          <a:xfrm rot="16200000" flipH="1">
            <a:off x="7915275" y="5421313"/>
            <a:ext cx="207963" cy="115887"/>
          </a:xfrm>
          <a:prstGeom prst="straightConnector1">
            <a:avLst/>
          </a:prstGeom>
          <a:noFill/>
          <a:ln w="9525" algn="ctr">
            <a:solidFill>
              <a:schemeClr val="bg1"/>
            </a:solidFill>
            <a:round/>
            <a:headEnd/>
            <a:tailEnd type="triangle" w="med" len="med"/>
          </a:ln>
        </p:spPr>
      </p:cxnSp>
      <p:grpSp>
        <p:nvGrpSpPr>
          <p:cNvPr id="70667" name="Group 64"/>
          <p:cNvGrpSpPr>
            <a:grpSpLocks/>
          </p:cNvGrpSpPr>
          <p:nvPr/>
        </p:nvGrpSpPr>
        <p:grpSpPr bwMode="auto">
          <a:xfrm>
            <a:off x="3625850" y="4403725"/>
            <a:ext cx="3914775" cy="528638"/>
            <a:chOff x="3626069" y="4404104"/>
            <a:chExt cx="3914762" cy="528638"/>
          </a:xfrm>
        </p:grpSpPr>
        <p:cxnSp>
          <p:nvCxnSpPr>
            <p:cNvPr id="66" name="Elbow Connector 55"/>
            <p:cNvCxnSpPr>
              <a:cxnSpLocks noChangeShapeType="1"/>
            </p:cNvCxnSpPr>
            <p:nvPr/>
          </p:nvCxnSpPr>
          <p:spPr bwMode="auto">
            <a:xfrm flipV="1">
              <a:off x="3626069" y="4667629"/>
              <a:ext cx="3914762" cy="30163"/>
            </a:xfrm>
            <a:prstGeom prst="bentConnector3">
              <a:avLst>
                <a:gd name="adj1" fmla="val 50000"/>
              </a:avLst>
            </a:prstGeom>
            <a:noFill/>
            <a:ln w="57150" algn="ctr">
              <a:solidFill>
                <a:schemeClr val="accent6">
                  <a:lumMod val="75000"/>
                </a:schemeClr>
              </a:solidFill>
              <a:prstDash val="dash"/>
              <a:round/>
              <a:headEnd type="triangle" w="sm" len="med"/>
              <a:tailEnd type="triangle" w="med" len="med"/>
            </a:ln>
          </p:spPr>
        </p:cxnSp>
        <p:sp>
          <p:nvSpPr>
            <p:cNvPr id="67" name="Cloud 66"/>
            <p:cNvSpPr/>
            <p:nvPr/>
          </p:nvSpPr>
          <p:spPr bwMode="auto">
            <a:xfrm>
              <a:off x="5327863" y="4404104"/>
              <a:ext cx="1616070" cy="528638"/>
            </a:xfrm>
            <a:prstGeom prst="cloud">
              <a:avLst/>
            </a:prstGeom>
            <a:solidFill>
              <a:schemeClr val="bg1">
                <a:lumMod val="10000"/>
                <a:lumOff val="90000"/>
              </a:schemeClr>
            </a:solidFill>
            <a:ln w="9525" cap="flat" cmpd="sng" algn="ctr">
              <a:solidFill>
                <a:schemeClr val="bg1">
                  <a:lumMod val="75000"/>
                  <a:lumOff val="25000"/>
                </a:schemeClr>
              </a:solidFill>
              <a:prstDash val="solid"/>
              <a:round/>
              <a:headEnd type="triangle" w="sm" len="med"/>
              <a:tailEnd type="triangle" w="med" len="med"/>
            </a:ln>
            <a:effectLst/>
          </p:spPr>
          <p:txBody>
            <a:bodyPr/>
            <a:lstStyle/>
            <a:p>
              <a:pPr algn="ctr">
                <a:spcBef>
                  <a:spcPct val="20000"/>
                </a:spcBef>
                <a:buClr>
                  <a:schemeClr val="tx1"/>
                </a:buClr>
                <a:buSzPct val="60000"/>
                <a:buFont typeface="Wingdings" pitchFamily="2" charset="2"/>
                <a:buNone/>
                <a:defRPr/>
              </a:pPr>
              <a:r>
                <a:rPr lang="en-US" b="0" dirty="0">
                  <a:latin typeface="Arial" pitchFamily="34" charset="0"/>
                  <a:cs typeface="Arial" pitchFamily="34" charset="0"/>
                </a:rPr>
                <a:t>Internet</a:t>
              </a:r>
            </a:p>
          </p:txBody>
        </p:sp>
      </p:grpSp>
      <p:grpSp>
        <p:nvGrpSpPr>
          <p:cNvPr id="70668" name="Group 70"/>
          <p:cNvGrpSpPr>
            <a:grpSpLocks/>
          </p:cNvGrpSpPr>
          <p:nvPr/>
        </p:nvGrpSpPr>
        <p:grpSpPr bwMode="auto">
          <a:xfrm>
            <a:off x="1939925" y="4456113"/>
            <a:ext cx="1004888" cy="831850"/>
            <a:chOff x="1939159" y="4456386"/>
            <a:chExt cx="1005403" cy="831261"/>
          </a:xfrm>
        </p:grpSpPr>
        <p:sp>
          <p:nvSpPr>
            <p:cNvPr id="70670" name="TextBox 392"/>
            <p:cNvSpPr txBox="1">
              <a:spLocks noChangeArrowheads="1"/>
            </p:cNvSpPr>
            <p:nvPr/>
          </p:nvSpPr>
          <p:spPr bwMode="auto">
            <a:xfrm>
              <a:off x="1939159" y="4682353"/>
              <a:ext cx="1005403" cy="605294"/>
            </a:xfrm>
            <a:prstGeom prst="rect">
              <a:avLst/>
            </a:prstGeom>
            <a:noFill/>
            <a:ln w="9525">
              <a:noFill/>
              <a:miter lim="800000"/>
              <a:headEnd/>
              <a:tailEnd/>
            </a:ln>
          </p:spPr>
          <p:txBody>
            <a:bodyPr wrap="none">
              <a:spAutoFit/>
            </a:bodyPr>
            <a:lstStyle/>
            <a:p>
              <a:pPr algn="ctr">
                <a:lnSpc>
                  <a:spcPts val="2000"/>
                </a:lnSpc>
              </a:pPr>
              <a:r>
                <a:rPr lang="en-US" b="0" i="1"/>
                <a:t>Auto</a:t>
              </a:r>
              <a:br>
                <a:rPr lang="en-US" b="0" i="1"/>
              </a:br>
              <a:r>
                <a:rPr lang="en-US" b="0" i="1"/>
                <a:t>Failover</a:t>
              </a:r>
            </a:p>
          </p:txBody>
        </p:sp>
        <p:sp>
          <p:nvSpPr>
            <p:cNvPr id="69" name="Freeform 68"/>
            <p:cNvSpPr/>
            <p:nvPr/>
          </p:nvSpPr>
          <p:spPr bwMode="auto">
            <a:xfrm>
              <a:off x="2128345" y="4456386"/>
              <a:ext cx="662152" cy="289035"/>
            </a:xfrm>
            <a:custGeom>
              <a:avLst/>
              <a:gdLst>
                <a:gd name="connsiteX0" fmla="*/ 0 w 662152"/>
                <a:gd name="connsiteY0" fmla="*/ 289035 h 289035"/>
                <a:gd name="connsiteX1" fmla="*/ 315310 w 662152"/>
                <a:gd name="connsiteY1" fmla="*/ 5255 h 289035"/>
                <a:gd name="connsiteX2" fmla="*/ 662152 w 662152"/>
                <a:gd name="connsiteY2" fmla="*/ 257504 h 289035"/>
                <a:gd name="connsiteX3" fmla="*/ 662152 w 662152"/>
                <a:gd name="connsiteY3" fmla="*/ 257504 h 289035"/>
              </a:gdLst>
              <a:ahLst/>
              <a:cxnLst>
                <a:cxn ang="0">
                  <a:pos x="connsiteX0" y="connsiteY0"/>
                </a:cxn>
                <a:cxn ang="0">
                  <a:pos x="connsiteX1" y="connsiteY1"/>
                </a:cxn>
                <a:cxn ang="0">
                  <a:pos x="connsiteX2" y="connsiteY2"/>
                </a:cxn>
                <a:cxn ang="0">
                  <a:pos x="connsiteX3" y="connsiteY3"/>
                </a:cxn>
              </a:cxnLst>
              <a:rect l="l" t="t" r="r" b="b"/>
              <a:pathLst>
                <a:path w="662152" h="289035">
                  <a:moveTo>
                    <a:pt x="0" y="289035"/>
                  </a:moveTo>
                  <a:cubicBezTo>
                    <a:pt x="102475" y="149772"/>
                    <a:pt x="204951" y="10510"/>
                    <a:pt x="315310" y="5255"/>
                  </a:cubicBezTo>
                  <a:cubicBezTo>
                    <a:pt x="425669" y="0"/>
                    <a:pt x="662152" y="257504"/>
                    <a:pt x="662152" y="257504"/>
                  </a:cubicBezTo>
                  <a:lnTo>
                    <a:pt x="662152" y="257504"/>
                  </a:lnTo>
                </a:path>
              </a:pathLst>
            </a:custGeom>
            <a:noFill/>
            <a:ln w="38100" cap="flat" cmpd="sng" algn="ctr">
              <a:solidFill>
                <a:schemeClr val="bg1"/>
              </a:solidFill>
              <a:prstDash val="solid"/>
              <a:round/>
              <a:headEnd type="triangle" w="med" len="med"/>
              <a:tailEnd type="triangle" w="med" len="med"/>
            </a:ln>
            <a:effectLst/>
            <a:scene3d>
              <a:camera prst="orthographicFront">
                <a:rot lat="3000000" lon="0" rev="0"/>
              </a:camera>
              <a:lightRig rig="threePt" dir="t"/>
            </a:scene3d>
          </p:spPr>
          <p:txBody>
            <a:bodyPr/>
            <a:lstStyle/>
            <a:p>
              <a:pPr algn="ctr">
                <a:spcBef>
                  <a:spcPct val="20000"/>
                </a:spcBef>
                <a:buClr>
                  <a:schemeClr val="tx1"/>
                </a:buClr>
                <a:buSzPct val="60000"/>
                <a:buFont typeface="Wingdings" pitchFamily="2" charset="2"/>
                <a:buNone/>
                <a:defRPr/>
              </a:pPr>
              <a:endParaRPr lang="en-US">
                <a:latin typeface="Arial" pitchFamily="34" charset="0"/>
                <a:cs typeface="Arial" pitchFamily="34" charset="0"/>
              </a:endParaRPr>
            </a:p>
          </p:txBody>
        </p:sp>
      </p:grpSp>
      <p:sp>
        <p:nvSpPr>
          <p:cNvPr id="70669" name="TextBox 69"/>
          <p:cNvSpPr txBox="1">
            <a:spLocks noChangeArrowheads="1"/>
          </p:cNvSpPr>
          <p:nvPr/>
        </p:nvSpPr>
        <p:spPr bwMode="auto">
          <a:xfrm>
            <a:off x="3998913" y="4267200"/>
            <a:ext cx="1158875" cy="862013"/>
          </a:xfrm>
          <a:prstGeom prst="rect">
            <a:avLst/>
          </a:prstGeom>
          <a:solidFill>
            <a:srgbClr val="FFFFFF"/>
          </a:solidFill>
          <a:ln w="9525">
            <a:noFill/>
            <a:miter lim="800000"/>
            <a:headEnd/>
            <a:tailEnd/>
          </a:ln>
        </p:spPr>
        <p:txBody>
          <a:bodyPr wrap="none">
            <a:spAutoFit/>
          </a:bodyPr>
          <a:lstStyle/>
          <a:p>
            <a:pPr algn="ctr">
              <a:lnSpc>
                <a:spcPts val="2000"/>
              </a:lnSpc>
            </a:pPr>
            <a:r>
              <a:rPr lang="en-US" b="0" i="1"/>
              <a:t>Auto</a:t>
            </a:r>
            <a:br>
              <a:rPr lang="en-US" b="0" i="1"/>
            </a:br>
            <a:r>
              <a:rPr lang="en-US" b="0" i="1"/>
              <a:t>Replicate</a:t>
            </a:r>
          </a:p>
          <a:p>
            <a:pPr algn="ctr">
              <a:lnSpc>
                <a:spcPts val="2000"/>
              </a:lnSpc>
            </a:pPr>
            <a:r>
              <a:rPr lang="en-US" b="0" i="1"/>
              <a:t>Remotely</a:t>
            </a:r>
          </a:p>
        </p:txBody>
      </p:sp>
    </p:spTree>
  </p:cSld>
  <p:clrMapOvr>
    <a:masterClrMapping/>
  </p:clrMapOvr>
  <p:transition advClick="0" advTm="2000">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http://www.superspeelgoed.nl/catalog/images/5602-1.jpg"/>
          <p:cNvPicPr>
            <a:picLocks noChangeAspect="1" noChangeArrowheads="1"/>
          </p:cNvPicPr>
          <p:nvPr/>
        </p:nvPicPr>
        <p:blipFill>
          <a:blip r:embed="rId3"/>
          <a:srcRect/>
          <a:stretch>
            <a:fillRect/>
          </a:stretch>
        </p:blipFill>
        <p:spPr bwMode="auto">
          <a:xfrm>
            <a:off x="2944813" y="4714875"/>
            <a:ext cx="2125662" cy="1441450"/>
          </a:xfrm>
          <a:prstGeom prst="rect">
            <a:avLst/>
          </a:prstGeom>
          <a:noFill/>
          <a:ln w="9525">
            <a:noFill/>
            <a:miter lim="800000"/>
            <a:headEnd/>
            <a:tailEnd/>
          </a:ln>
        </p:spPr>
      </p:pic>
      <p:sp>
        <p:nvSpPr>
          <p:cNvPr id="13" name="Arc 12"/>
          <p:cNvSpPr/>
          <p:nvPr/>
        </p:nvSpPr>
        <p:spPr bwMode="auto">
          <a:xfrm flipH="1" flipV="1">
            <a:off x="1555750" y="4518025"/>
            <a:ext cx="2457450" cy="1514475"/>
          </a:xfrm>
          <a:prstGeom prst="arc">
            <a:avLst/>
          </a:prstGeom>
          <a:noFill/>
          <a:ln w="9525" cap="flat" cmpd="sng" algn="ctr">
            <a:solidFill>
              <a:schemeClr val="bg1">
                <a:lumMod val="50000"/>
                <a:lumOff val="50000"/>
              </a:schemeClr>
            </a:solidFill>
            <a:prstDash val="solid"/>
            <a:round/>
            <a:headEnd type="triangle" w="med" len="med"/>
            <a:tailEnd type="triangle" w="med" len="med"/>
          </a:ln>
          <a:effectLst/>
        </p:spPr>
        <p:txBody>
          <a:bodyPr/>
          <a:lstStyle/>
          <a:p>
            <a:pPr algn="ctr">
              <a:spcBef>
                <a:spcPct val="20000"/>
              </a:spcBef>
              <a:buClr>
                <a:schemeClr val="tx1"/>
              </a:buClr>
              <a:buSzPct val="60000"/>
              <a:buFont typeface="Wingdings" pitchFamily="2" charset="2"/>
              <a:buNone/>
              <a:defRPr/>
            </a:pPr>
            <a:endParaRPr lang="en-US">
              <a:latin typeface="Arial" pitchFamily="34" charset="0"/>
              <a:cs typeface="Arial" pitchFamily="34" charset="0"/>
            </a:endParaRPr>
          </a:p>
        </p:txBody>
      </p:sp>
      <p:pic>
        <p:nvPicPr>
          <p:cNvPr id="72707" name="Picture 3" descr="http://wiki.urbandead.com/images/6/6b/Police_station10.jpg"/>
          <p:cNvPicPr>
            <a:picLocks noChangeAspect="1" noChangeArrowheads="1"/>
          </p:cNvPicPr>
          <p:nvPr/>
        </p:nvPicPr>
        <p:blipFill>
          <a:blip r:embed="rId4"/>
          <a:srcRect/>
          <a:stretch>
            <a:fillRect/>
          </a:stretch>
        </p:blipFill>
        <p:spPr bwMode="auto">
          <a:xfrm>
            <a:off x="903288" y="2193925"/>
            <a:ext cx="2857500" cy="2857500"/>
          </a:xfrm>
          <a:prstGeom prst="rect">
            <a:avLst/>
          </a:prstGeom>
          <a:noFill/>
          <a:ln w="9525">
            <a:noFill/>
            <a:miter lim="800000"/>
            <a:headEnd/>
            <a:tailEnd/>
          </a:ln>
        </p:spPr>
      </p:pic>
      <p:sp>
        <p:nvSpPr>
          <p:cNvPr id="72708" name="Rectangle 2"/>
          <p:cNvSpPr>
            <a:spLocks noGrp="1" noChangeArrowheads="1"/>
          </p:cNvSpPr>
          <p:nvPr>
            <p:ph type="title" idx="4294967295"/>
          </p:nvPr>
        </p:nvSpPr>
        <p:spPr>
          <a:xfrm>
            <a:off x="342900" y="330200"/>
            <a:ext cx="8458200" cy="619125"/>
          </a:xfrm>
        </p:spPr>
        <p:txBody>
          <a:bodyPr/>
          <a:lstStyle/>
          <a:p>
            <a:pPr eaLnBrk="1" hangingPunct="1"/>
            <a:r>
              <a:rPr lang="en-US" smtClean="0"/>
              <a:t>Case In Point</a:t>
            </a:r>
          </a:p>
        </p:txBody>
      </p:sp>
      <p:sp>
        <p:nvSpPr>
          <p:cNvPr id="72709" name="Text Box 3"/>
          <p:cNvSpPr txBox="1">
            <a:spLocks noChangeArrowheads="1"/>
          </p:cNvSpPr>
          <p:nvPr/>
        </p:nvSpPr>
        <p:spPr bwMode="auto">
          <a:xfrm>
            <a:off x="4067175" y="1071563"/>
            <a:ext cx="4899025" cy="4006850"/>
          </a:xfrm>
          <a:prstGeom prst="rect">
            <a:avLst/>
          </a:prstGeom>
          <a:noFill/>
          <a:ln w="12700" algn="ctr">
            <a:noFill/>
            <a:miter lim="800000"/>
            <a:headEnd/>
            <a:tailEnd/>
          </a:ln>
        </p:spPr>
        <p:txBody>
          <a:bodyPr>
            <a:spAutoFit/>
          </a:bodyPr>
          <a:lstStyle/>
          <a:p>
            <a:pPr>
              <a:spcBef>
                <a:spcPct val="20000"/>
              </a:spcBef>
              <a:buClr>
                <a:schemeClr val="tx1"/>
              </a:buClr>
              <a:buSzPct val="60000"/>
              <a:buFont typeface="Wingdings" pitchFamily="2" charset="2"/>
              <a:buNone/>
            </a:pPr>
            <a:r>
              <a:rPr lang="en-US" sz="2400">
                <a:solidFill>
                  <a:srgbClr val="000000"/>
                </a:solidFill>
                <a:latin typeface="Verdana" pitchFamily="34" charset="0"/>
              </a:rPr>
              <a:t>Customer Challenge:</a:t>
            </a:r>
          </a:p>
          <a:p>
            <a:pPr>
              <a:spcBef>
                <a:spcPct val="20000"/>
              </a:spcBef>
              <a:buClr>
                <a:schemeClr val="tx1"/>
              </a:buClr>
              <a:buSzPct val="60000"/>
              <a:buFont typeface="Wingdings" pitchFamily="2" charset="2"/>
              <a:buNone/>
            </a:pPr>
            <a:r>
              <a:rPr lang="en-US" sz="2400" b="0">
                <a:solidFill>
                  <a:srgbClr val="000000"/>
                </a:solidFill>
                <a:latin typeface="Verdana" pitchFamily="34" charset="0"/>
              </a:rPr>
              <a:t>$200,000 budgeted for virtual infrastructure. Surprised to learn that SAN alone </a:t>
            </a:r>
            <a:br>
              <a:rPr lang="en-US" sz="2400" b="0">
                <a:solidFill>
                  <a:srgbClr val="000000"/>
                </a:solidFill>
                <a:latin typeface="Verdana" pitchFamily="34" charset="0"/>
              </a:rPr>
            </a:br>
            <a:r>
              <a:rPr lang="en-US" sz="2400" b="0">
                <a:solidFill>
                  <a:srgbClr val="000000"/>
                </a:solidFill>
                <a:latin typeface="Verdana" pitchFamily="34" charset="0"/>
              </a:rPr>
              <a:t>cost over $190K</a:t>
            </a:r>
          </a:p>
          <a:p>
            <a:pPr>
              <a:spcBef>
                <a:spcPct val="50000"/>
              </a:spcBef>
              <a:buClr>
                <a:schemeClr val="tx1"/>
              </a:buClr>
              <a:buSzPct val="60000"/>
              <a:buFont typeface="Wingdings" pitchFamily="2" charset="2"/>
              <a:buNone/>
            </a:pPr>
            <a:r>
              <a:rPr lang="en-US" sz="2400" b="0" u="sng">
                <a:solidFill>
                  <a:srgbClr val="000000"/>
                </a:solidFill>
                <a:latin typeface="Verdana" pitchFamily="34" charset="0"/>
              </a:rPr>
              <a:t/>
            </a:r>
            <a:br>
              <a:rPr lang="en-US" sz="2400" b="0" u="sng">
                <a:solidFill>
                  <a:srgbClr val="000000"/>
                </a:solidFill>
                <a:latin typeface="Verdana" pitchFamily="34" charset="0"/>
              </a:rPr>
            </a:br>
            <a:r>
              <a:rPr lang="en-US" sz="2400">
                <a:latin typeface="Verdana" pitchFamily="34" charset="0"/>
              </a:rPr>
              <a:t>Solution:  </a:t>
            </a:r>
            <a:r>
              <a:rPr lang="en-US" sz="2400" u="sng">
                <a:latin typeface="Verdana" pitchFamily="34" charset="0"/>
              </a:rPr>
              <a:t/>
            </a:r>
            <a:br>
              <a:rPr lang="en-US" sz="2400" u="sng">
                <a:latin typeface="Verdana" pitchFamily="34" charset="0"/>
              </a:rPr>
            </a:br>
            <a:r>
              <a:rPr lang="en-US" sz="2400" b="0">
                <a:latin typeface="Verdana" pitchFamily="34" charset="0"/>
              </a:rPr>
              <a:t>Business Continuity </a:t>
            </a:r>
            <a:br>
              <a:rPr lang="en-US" sz="2400" b="0">
                <a:latin typeface="Verdana" pitchFamily="34" charset="0"/>
              </a:rPr>
            </a:br>
            <a:r>
              <a:rPr lang="en-US" sz="2400" b="0">
                <a:latin typeface="Verdana" pitchFamily="34" charset="0"/>
              </a:rPr>
              <a:t>within budget using DataCore</a:t>
            </a:r>
            <a:endParaRPr lang="en-US" b="0">
              <a:latin typeface="Verdana" pitchFamily="34" charset="0"/>
            </a:endParaRPr>
          </a:p>
          <a:p>
            <a:pPr>
              <a:spcBef>
                <a:spcPct val="20000"/>
              </a:spcBef>
              <a:buClr>
                <a:schemeClr val="tx1"/>
              </a:buClr>
              <a:buSzPct val="60000"/>
              <a:buFont typeface="Wingdings" pitchFamily="2" charset="2"/>
              <a:buNone/>
            </a:pPr>
            <a:endParaRPr lang="en-US" b="0" u="sng">
              <a:solidFill>
                <a:srgbClr val="000000"/>
              </a:solidFill>
              <a:latin typeface="Verdana" pitchFamily="34" charset="0"/>
            </a:endParaRPr>
          </a:p>
        </p:txBody>
      </p:sp>
      <p:sp>
        <p:nvSpPr>
          <p:cNvPr id="72710" name="TextBox 6"/>
          <p:cNvSpPr txBox="1">
            <a:spLocks noChangeArrowheads="1"/>
          </p:cNvSpPr>
          <p:nvPr/>
        </p:nvSpPr>
        <p:spPr bwMode="auto">
          <a:xfrm>
            <a:off x="442913" y="1212850"/>
            <a:ext cx="3514725" cy="1511300"/>
          </a:xfrm>
          <a:prstGeom prst="rect">
            <a:avLst/>
          </a:prstGeom>
          <a:noFill/>
          <a:ln w="9525">
            <a:noFill/>
            <a:miter lim="800000"/>
            <a:headEnd/>
            <a:tailEnd/>
          </a:ln>
        </p:spPr>
        <p:txBody>
          <a:bodyPr>
            <a:spAutoFit/>
          </a:bodyPr>
          <a:lstStyle/>
          <a:p>
            <a:pPr>
              <a:lnSpc>
                <a:spcPct val="65000"/>
              </a:lnSpc>
              <a:spcBef>
                <a:spcPct val="15000"/>
              </a:spcBef>
              <a:spcAft>
                <a:spcPct val="15000"/>
              </a:spcAft>
              <a:buClr>
                <a:srgbClr val="000000"/>
              </a:buClr>
              <a:buFont typeface="Wingdings" pitchFamily="2" charset="2"/>
              <a:buChar char="§"/>
            </a:pPr>
            <a:r>
              <a:rPr lang="en-US" sz="2400" b="0">
                <a:latin typeface="Verdana" pitchFamily="34" charset="0"/>
              </a:rPr>
              <a:t> </a:t>
            </a:r>
            <a:r>
              <a:rPr lang="en-US" sz="2000" b="0">
                <a:latin typeface="Verdana" pitchFamily="34" charset="0"/>
              </a:rPr>
              <a:t>300 Users</a:t>
            </a:r>
          </a:p>
          <a:p>
            <a:pPr>
              <a:lnSpc>
                <a:spcPct val="65000"/>
              </a:lnSpc>
              <a:spcBef>
                <a:spcPct val="15000"/>
              </a:spcBef>
              <a:spcAft>
                <a:spcPct val="15000"/>
              </a:spcAft>
              <a:buClr>
                <a:srgbClr val="000000"/>
              </a:buClr>
              <a:buFont typeface="Wingdings" pitchFamily="2" charset="2"/>
              <a:buChar char="§"/>
            </a:pPr>
            <a:r>
              <a:rPr lang="en-US" sz="2000" b="0">
                <a:latin typeface="Verdana" pitchFamily="34" charset="0"/>
              </a:rPr>
              <a:t> SQL Server, Exchange</a:t>
            </a:r>
            <a:endParaRPr lang="en-US" sz="2000" b="0">
              <a:solidFill>
                <a:srgbClr val="000000"/>
              </a:solidFill>
              <a:latin typeface="Verdana" pitchFamily="34" charset="0"/>
            </a:endParaRPr>
          </a:p>
          <a:p>
            <a:pPr>
              <a:lnSpc>
                <a:spcPct val="65000"/>
              </a:lnSpc>
              <a:spcBef>
                <a:spcPct val="15000"/>
              </a:spcBef>
              <a:spcAft>
                <a:spcPct val="15000"/>
              </a:spcAft>
              <a:buClr>
                <a:srgbClr val="000000"/>
              </a:buClr>
              <a:buFont typeface="Wingdings" pitchFamily="2" charset="2"/>
              <a:buChar char="§"/>
            </a:pPr>
            <a:r>
              <a:rPr lang="en-US" sz="2000" b="0">
                <a:latin typeface="Verdana" pitchFamily="34" charset="0"/>
              </a:rPr>
              <a:t> 40 App Servers</a:t>
            </a:r>
          </a:p>
          <a:p>
            <a:pPr>
              <a:lnSpc>
                <a:spcPct val="65000"/>
              </a:lnSpc>
              <a:spcBef>
                <a:spcPct val="15000"/>
              </a:spcBef>
              <a:spcAft>
                <a:spcPct val="15000"/>
              </a:spcAft>
              <a:buClr>
                <a:srgbClr val="000000"/>
              </a:buClr>
              <a:buFont typeface="Wingdings" pitchFamily="2" charset="2"/>
              <a:buChar char="§"/>
            </a:pPr>
            <a:r>
              <a:rPr lang="en-US" sz="2000" b="0">
                <a:latin typeface="Verdana" pitchFamily="34" charset="0"/>
              </a:rPr>
              <a:t> Windows VMs</a:t>
            </a:r>
          </a:p>
          <a:p>
            <a:pPr>
              <a:lnSpc>
                <a:spcPct val="65000"/>
              </a:lnSpc>
              <a:spcBef>
                <a:spcPct val="15000"/>
              </a:spcBef>
              <a:spcAft>
                <a:spcPct val="15000"/>
              </a:spcAft>
              <a:buClr>
                <a:srgbClr val="000000"/>
              </a:buClr>
              <a:buFont typeface="Wingdings" pitchFamily="2" charset="2"/>
              <a:buChar char="§"/>
            </a:pPr>
            <a:r>
              <a:rPr lang="en-US" sz="2000" b="0">
                <a:latin typeface="Verdana" pitchFamily="34" charset="0"/>
              </a:rPr>
              <a:t> 10TB</a:t>
            </a:r>
            <a:endParaRPr lang="en-US" sz="2400" b="0">
              <a:latin typeface="Verdana" pitchFamily="34" charset="0"/>
            </a:endParaRPr>
          </a:p>
        </p:txBody>
      </p:sp>
      <p:sp>
        <p:nvSpPr>
          <p:cNvPr id="72711" name="TextBox 7"/>
          <p:cNvSpPr txBox="1">
            <a:spLocks noChangeArrowheads="1"/>
          </p:cNvSpPr>
          <p:nvPr/>
        </p:nvSpPr>
        <p:spPr bwMode="auto">
          <a:xfrm>
            <a:off x="774700" y="4613275"/>
            <a:ext cx="1879600" cy="400050"/>
          </a:xfrm>
          <a:prstGeom prst="rect">
            <a:avLst/>
          </a:prstGeom>
          <a:noFill/>
          <a:ln w="9525">
            <a:noFill/>
            <a:miter lim="800000"/>
            <a:headEnd/>
            <a:tailEnd/>
          </a:ln>
        </p:spPr>
        <p:txBody>
          <a:bodyPr wrap="none">
            <a:spAutoFit/>
          </a:bodyPr>
          <a:lstStyle/>
          <a:p>
            <a:r>
              <a:rPr lang="en-US" sz="2000"/>
              <a:t>Police Station</a:t>
            </a:r>
          </a:p>
        </p:txBody>
      </p:sp>
      <p:sp>
        <p:nvSpPr>
          <p:cNvPr id="72712" name="TextBox 8"/>
          <p:cNvSpPr txBox="1">
            <a:spLocks noChangeArrowheads="1"/>
          </p:cNvSpPr>
          <p:nvPr/>
        </p:nvSpPr>
        <p:spPr bwMode="auto">
          <a:xfrm>
            <a:off x="3162300" y="6018213"/>
            <a:ext cx="1484313" cy="400050"/>
          </a:xfrm>
          <a:prstGeom prst="rect">
            <a:avLst/>
          </a:prstGeom>
          <a:noFill/>
          <a:ln w="9525">
            <a:noFill/>
            <a:miter lim="800000"/>
            <a:headEnd/>
            <a:tailEnd/>
          </a:ln>
        </p:spPr>
        <p:txBody>
          <a:bodyPr wrap="none">
            <a:spAutoFit/>
          </a:bodyPr>
          <a:lstStyle/>
          <a:p>
            <a:r>
              <a:rPr lang="en-US" sz="2000" b="0"/>
              <a:t>Co-location</a:t>
            </a:r>
          </a:p>
        </p:txBody>
      </p:sp>
      <p:sp>
        <p:nvSpPr>
          <p:cNvPr id="72713" name="TextBox 11"/>
          <p:cNvSpPr txBox="1">
            <a:spLocks noChangeArrowheads="1"/>
          </p:cNvSpPr>
          <p:nvPr/>
        </p:nvSpPr>
        <p:spPr bwMode="auto">
          <a:xfrm>
            <a:off x="1487488" y="5608638"/>
            <a:ext cx="1044575" cy="369887"/>
          </a:xfrm>
          <a:prstGeom prst="rect">
            <a:avLst/>
          </a:prstGeom>
          <a:solidFill>
            <a:srgbClr val="FFFFFF"/>
          </a:solidFill>
          <a:ln w="9525">
            <a:noFill/>
            <a:miter lim="800000"/>
            <a:headEnd/>
            <a:tailEnd/>
          </a:ln>
        </p:spPr>
        <p:txBody>
          <a:bodyPr wrap="none">
            <a:spAutoFit/>
          </a:bodyPr>
          <a:lstStyle/>
          <a:p>
            <a:r>
              <a:rPr lang="en-US" b="0"/>
              <a:t>10 Miles</a:t>
            </a: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6"/>
          <p:cNvSpPr>
            <a:spLocks noGrp="1"/>
          </p:cNvSpPr>
          <p:nvPr>
            <p:ph idx="4294967295"/>
          </p:nvPr>
        </p:nvSpPr>
        <p:spPr>
          <a:xfrm>
            <a:off x="358775" y="1285875"/>
            <a:ext cx="8426450" cy="4440238"/>
          </a:xfrm>
        </p:spPr>
        <p:txBody>
          <a:bodyPr/>
          <a:lstStyle/>
          <a:p>
            <a:pPr lvl="1">
              <a:buFontTx/>
              <a:buNone/>
            </a:pPr>
            <a:endParaRPr lang="en-US" smtClean="0"/>
          </a:p>
          <a:p>
            <a:pPr lvl="1"/>
            <a:endParaRPr lang="en-US"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571B48C7-17A3-49F7-B76F-45EC9BF50EE6}"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17</a:t>
            </a:fld>
            <a:endParaRPr lang="en-US" sz="1000" b="0" dirty="0">
              <a:solidFill>
                <a:srgbClr val="FFFFFF"/>
              </a:solidFill>
              <a:latin typeface="Arial" pitchFamily="34" charset="0"/>
              <a:cs typeface="+mn-cs"/>
            </a:endParaRPr>
          </a:p>
        </p:txBody>
      </p:sp>
      <p:pic>
        <p:nvPicPr>
          <p:cNvPr id="74755" name="Picture 6" descr="DisRec3"/>
          <p:cNvPicPr>
            <a:picLocks noChangeAspect="1" noChangeArrowheads="1"/>
          </p:cNvPicPr>
          <p:nvPr/>
        </p:nvPicPr>
        <p:blipFill>
          <a:blip r:embed="rId3"/>
          <a:srcRect/>
          <a:stretch>
            <a:fillRect/>
          </a:stretch>
        </p:blipFill>
        <p:spPr bwMode="auto">
          <a:xfrm>
            <a:off x="612775" y="455613"/>
            <a:ext cx="8129588" cy="5162550"/>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6"/>
          <p:cNvSpPr>
            <a:spLocks noGrp="1"/>
          </p:cNvSpPr>
          <p:nvPr>
            <p:ph idx="4294967295"/>
          </p:nvPr>
        </p:nvSpPr>
        <p:spPr>
          <a:xfrm>
            <a:off x="358775" y="1285875"/>
            <a:ext cx="8426450" cy="4440238"/>
          </a:xfrm>
        </p:spPr>
        <p:txBody>
          <a:bodyPr/>
          <a:lstStyle/>
          <a:p>
            <a:pPr lvl="1">
              <a:buFontTx/>
              <a:buNone/>
            </a:pPr>
            <a:endParaRPr lang="en-US" smtClean="0"/>
          </a:p>
          <a:p>
            <a:pPr lvl="1"/>
            <a:endParaRPr lang="en-US"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C13418D3-AEBA-4B66-B09F-1F9580468232}"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18</a:t>
            </a:fld>
            <a:endParaRPr lang="en-US" sz="1000" b="0" dirty="0">
              <a:solidFill>
                <a:srgbClr val="FFFFFF"/>
              </a:solidFill>
              <a:latin typeface="Arial" pitchFamily="34" charset="0"/>
              <a:cs typeface="+mn-cs"/>
            </a:endParaRPr>
          </a:p>
        </p:txBody>
      </p:sp>
      <p:pic>
        <p:nvPicPr>
          <p:cNvPr id="76803" name="Picture 7" descr="DisRec2"/>
          <p:cNvPicPr>
            <a:picLocks noChangeAspect="1" noChangeArrowheads="1"/>
          </p:cNvPicPr>
          <p:nvPr/>
        </p:nvPicPr>
        <p:blipFill>
          <a:blip r:embed="rId3"/>
          <a:srcRect/>
          <a:stretch>
            <a:fillRect/>
          </a:stretch>
        </p:blipFill>
        <p:spPr bwMode="auto">
          <a:xfrm>
            <a:off x="255588" y="557213"/>
            <a:ext cx="8518525" cy="5667375"/>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5"/>
          <p:cNvSpPr>
            <a:spLocks noGrp="1"/>
          </p:cNvSpPr>
          <p:nvPr>
            <p:ph type="title" idx="4294967295"/>
          </p:nvPr>
        </p:nvSpPr>
        <p:spPr>
          <a:xfrm>
            <a:off x="342900" y="330200"/>
            <a:ext cx="8458200" cy="619125"/>
          </a:xfrm>
        </p:spPr>
        <p:txBody>
          <a:bodyPr/>
          <a:lstStyle/>
          <a:p>
            <a:pPr marL="495300" indent="-495300"/>
            <a:r>
              <a:rPr lang="en-US" smtClean="0"/>
              <a:t>DataCore = Savings and Productivity </a:t>
            </a:r>
          </a:p>
        </p:txBody>
      </p:sp>
      <p:sp>
        <p:nvSpPr>
          <p:cNvPr id="78850" name="Content Placeholder 6"/>
          <p:cNvSpPr>
            <a:spLocks noGrp="1"/>
          </p:cNvSpPr>
          <p:nvPr>
            <p:ph idx="4294967295"/>
          </p:nvPr>
        </p:nvSpPr>
        <p:spPr>
          <a:xfrm>
            <a:off x="117475" y="623888"/>
            <a:ext cx="8880475" cy="4440237"/>
          </a:xfrm>
        </p:spPr>
        <p:txBody>
          <a:bodyPr/>
          <a:lstStyle/>
          <a:p>
            <a:pPr marL="495300" indent="-495300">
              <a:buFont typeface="Wingdings" pitchFamily="2" charset="2"/>
              <a:buNone/>
            </a:pPr>
            <a:r>
              <a:rPr lang="en-US" sz="2800" b="1" smtClean="0">
                <a:solidFill>
                  <a:schemeClr val="tx1"/>
                </a:solidFill>
              </a:rPr>
              <a:t>   </a:t>
            </a:r>
          </a:p>
          <a:p>
            <a:pPr marL="495300" indent="-495300"/>
            <a:r>
              <a:rPr lang="en-US" sz="2200" b="1" smtClean="0"/>
              <a:t>Consolidate &amp; Optimize Your Storage by 60% </a:t>
            </a:r>
          </a:p>
          <a:p>
            <a:pPr marL="787400" lvl="1" indent="-495300"/>
            <a:r>
              <a:rPr lang="en-US" sz="1800" smtClean="0"/>
              <a:t>Get full use of what you own, purchase storage on ‘as needed basis’ </a:t>
            </a:r>
          </a:p>
          <a:p>
            <a:pPr marL="787400" lvl="1" indent="-495300"/>
            <a:r>
              <a:rPr lang="en-US" sz="1800" smtClean="0"/>
              <a:t>Save on floor space, capacity costs and energy </a:t>
            </a:r>
          </a:p>
          <a:p>
            <a:pPr marL="495300" indent="-495300"/>
            <a:r>
              <a:rPr lang="en-US" sz="2200" b="1" smtClean="0"/>
              <a:t>Lower Initial and On-going Costs by 50% plus and Future Proof Your Storage Investments</a:t>
            </a:r>
            <a:endParaRPr lang="en-US" sz="2000" smtClean="0"/>
          </a:p>
          <a:p>
            <a:pPr marL="787400" lvl="1" indent="-495300"/>
            <a:r>
              <a:rPr lang="en-US" sz="1800" smtClean="0"/>
              <a:t>Value protection upgradability – pay as needed</a:t>
            </a:r>
          </a:p>
          <a:p>
            <a:pPr marL="787400" lvl="1" indent="-495300"/>
            <a:r>
              <a:rPr lang="en-US" sz="1800" smtClean="0"/>
              <a:t>Future proofing - enduring Software, lives beyond the hardware</a:t>
            </a:r>
          </a:p>
          <a:p>
            <a:pPr marL="495300" indent="-495300"/>
            <a:r>
              <a:rPr lang="en-US" sz="2200" b="1" smtClean="0"/>
              <a:t>Slash Business Downtime Costs (From Weeks to minutes or zero) </a:t>
            </a:r>
          </a:p>
          <a:p>
            <a:pPr marL="787400" lvl="1" indent="-495300"/>
            <a:r>
              <a:rPr lang="en-US" sz="1800" smtClean="0"/>
              <a:t>Cost-effective solutions make HA and DR practical </a:t>
            </a:r>
          </a:p>
          <a:p>
            <a:pPr marL="787400" lvl="1" indent="-495300"/>
            <a:r>
              <a:rPr lang="en-US" sz="1800" smtClean="0"/>
              <a:t>More Productivity - ‘True High-Availability” Business Protection</a:t>
            </a:r>
          </a:p>
          <a:p>
            <a:pPr marL="495300" indent="-495300"/>
            <a:r>
              <a:rPr lang="en-US" sz="2200" b="1" smtClean="0"/>
              <a:t>Enhance Performance (2-4X) &amp; Improve Admin Productivity (3-10X)</a:t>
            </a:r>
          </a:p>
          <a:p>
            <a:pPr marL="787400" lvl="1" indent="-495300"/>
            <a:r>
              <a:rPr lang="en-US" sz="1800" smtClean="0"/>
              <a:t>Automation, SAN-wide Centralized Management, Thin Provisioning</a:t>
            </a:r>
          </a:p>
          <a:p>
            <a:pPr marL="787400" lvl="1" indent="-495300"/>
            <a:r>
              <a:rPr lang="en-US" sz="1800" smtClean="0"/>
              <a:t>Do more in the same timeframe – Accelerate Performance 2-4X!</a:t>
            </a:r>
            <a:r>
              <a:rPr lang="en-US" sz="1800" b="1" smtClean="0"/>
              <a:t/>
            </a:r>
            <a:br>
              <a:rPr lang="en-US" sz="1800" b="1" smtClean="0"/>
            </a:br>
            <a:endParaRPr lang="en-US" sz="1800" i="1" smtClean="0"/>
          </a:p>
          <a:p>
            <a:pPr marL="495300" indent="-495300">
              <a:buFont typeface="Wingdings" pitchFamily="2" charset="2"/>
              <a:buNone/>
            </a:pPr>
            <a:r>
              <a:rPr lang="en-US" sz="2000" b="1" i="1" smtClean="0"/>
              <a:t>		</a:t>
            </a:r>
          </a:p>
          <a:p>
            <a:pPr marL="495300" indent="-495300">
              <a:buFont typeface="Wingdings" pitchFamily="2" charset="2"/>
              <a:buNone/>
            </a:pPr>
            <a:endParaRPr lang="en-US" sz="2400" b="1" i="1" smtClean="0"/>
          </a:p>
          <a:p>
            <a:pPr marL="495300" indent="-495300">
              <a:buFont typeface="Wingdings" pitchFamily="2" charset="2"/>
              <a:buNone/>
            </a:pPr>
            <a:endParaRPr lang="en-US" sz="2400" b="1" smtClean="0">
              <a:solidFill>
                <a:schemeClr val="tx1"/>
              </a:solidFill>
            </a:endParaRPr>
          </a:p>
          <a:p>
            <a:pPr marL="495300" indent="-495300">
              <a:buFont typeface="Wingdings" pitchFamily="2" charset="2"/>
              <a:buAutoNum type="arabicPeriod" startAt="2"/>
            </a:pPr>
            <a:endParaRPr lang="en-US" sz="2400"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161CFC98-EE7F-49F8-8F7D-C95317719974}"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19</a:t>
            </a:fld>
            <a:endParaRPr lang="en-US" sz="1000" b="0" dirty="0">
              <a:solidFill>
                <a:srgbClr val="FFFFFF"/>
              </a:solidFill>
              <a:latin typeface="Arial" pitchFamily="34" charset="0"/>
              <a:cs typeface="+mn-cs"/>
            </a:endParaRPr>
          </a:p>
        </p:txBody>
      </p:sp>
    </p:spTree>
  </p:cSld>
  <p:clrMapOvr>
    <a:masterClrMapping/>
  </p:clrMapOvr>
  <p:transition advClick="0" advTm="2000">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5"/>
          <p:cNvSpPr>
            <a:spLocks noGrp="1"/>
          </p:cNvSpPr>
          <p:nvPr>
            <p:ph type="title"/>
          </p:nvPr>
        </p:nvSpPr>
        <p:spPr/>
        <p:txBody>
          <a:bodyPr/>
          <a:lstStyle/>
          <a:p>
            <a:pPr marL="495300" indent="-495300"/>
            <a:r>
              <a:rPr lang="en-US" smtClean="0"/>
              <a:t>Virtualization is Strategic</a:t>
            </a:r>
          </a:p>
        </p:txBody>
      </p:sp>
      <p:sp>
        <p:nvSpPr>
          <p:cNvPr id="46082" name="Content Placeholder 6"/>
          <p:cNvSpPr>
            <a:spLocks noGrp="1"/>
          </p:cNvSpPr>
          <p:nvPr>
            <p:ph idx="1"/>
          </p:nvPr>
        </p:nvSpPr>
        <p:spPr/>
        <p:txBody>
          <a:bodyPr/>
          <a:lstStyle/>
          <a:p>
            <a:pPr marL="495300" indent="-495300">
              <a:buFont typeface="Wingdings" pitchFamily="2" charset="2"/>
              <a:buNone/>
            </a:pPr>
            <a:endParaRPr lang="en-US" b="1" smtClean="0">
              <a:solidFill>
                <a:schemeClr val="tx1"/>
              </a:solidFill>
            </a:endParaRPr>
          </a:p>
          <a:p>
            <a:pPr marL="495300" indent="-495300">
              <a:buFont typeface="Wingdings" pitchFamily="2" charset="2"/>
              <a:buNone/>
            </a:pPr>
            <a:r>
              <a:rPr lang="en-US" sz="2000" b="1" i="1" smtClean="0"/>
              <a:t>	</a:t>
            </a:r>
            <a:r>
              <a:rPr lang="en-US" sz="3600" b="1" i="1" smtClean="0">
                <a:solidFill>
                  <a:srgbClr val="FF0000"/>
                </a:solidFill>
              </a:rPr>
              <a:t>Virtualization</a:t>
            </a:r>
            <a:r>
              <a:rPr lang="en-US" sz="2400" b="1" i="1" smtClean="0"/>
              <a:t> ranks as the </a:t>
            </a:r>
            <a:r>
              <a:rPr lang="en-US" sz="3200" b="1" i="1" smtClean="0">
                <a:solidFill>
                  <a:srgbClr val="FF0000"/>
                </a:solidFill>
              </a:rPr>
              <a:t>No. 1 </a:t>
            </a:r>
            <a:r>
              <a:rPr lang="en-US" sz="2400" b="1" i="1" smtClean="0"/>
              <a:t>strategic technology for next year</a:t>
            </a:r>
            <a:r>
              <a:rPr lang="en-US" sz="2400" i="1" smtClean="0"/>
              <a:t>, </a:t>
            </a:r>
            <a:br>
              <a:rPr lang="en-US" sz="2400" i="1" smtClean="0"/>
            </a:br>
            <a:r>
              <a:rPr lang="en-US" sz="2400" i="1" smtClean="0"/>
              <a:t/>
            </a:r>
            <a:br>
              <a:rPr lang="en-US" sz="2400" i="1" smtClean="0"/>
            </a:br>
            <a:r>
              <a:rPr lang="en-US" sz="2400" i="1" smtClean="0"/>
              <a:t>not for its ability to virtualize servers, but for its increasing capability to virtualize just about everything else in a data center...</a:t>
            </a:r>
            <a:br>
              <a:rPr lang="en-US" sz="2400" i="1" smtClean="0"/>
            </a:br>
            <a:r>
              <a:rPr lang="en-US" sz="2400" i="1" smtClean="0"/>
              <a:t/>
            </a:r>
            <a:br>
              <a:rPr lang="en-US" sz="2400" i="1" smtClean="0"/>
            </a:br>
            <a:r>
              <a:rPr lang="en-US" sz="2400" b="1" i="1" smtClean="0"/>
              <a:t>in storage, for instance, virtualization allows users to "to combine different kinds and generations of storage technology.“</a:t>
            </a:r>
          </a:p>
          <a:p>
            <a:pPr marL="495300" indent="-495300">
              <a:buFont typeface="Wingdings" pitchFamily="2" charset="2"/>
              <a:buAutoNum type="arabicPeriod" startAt="2"/>
            </a:pPr>
            <a:endParaRPr lang="en-US" sz="2400" b="1" smtClean="0">
              <a:solidFill>
                <a:schemeClr val="tx1"/>
              </a:solidFill>
            </a:endParaRPr>
          </a:p>
          <a:p>
            <a:pPr marL="495300" indent="-495300">
              <a:buFont typeface="Wingdings" pitchFamily="2" charset="2"/>
              <a:buAutoNum type="arabicPeriod" startAt="2"/>
            </a:pPr>
            <a:endParaRPr lang="en-US" sz="2400"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E8F5D330-1044-4E7B-B52B-D7F5D1913E1C}"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2</a:t>
            </a:fld>
            <a:endParaRPr lang="en-US" sz="1000" b="0" dirty="0">
              <a:solidFill>
                <a:srgbClr val="FFFFFF"/>
              </a:solidFill>
              <a:latin typeface="Arial" pitchFamily="34" charset="0"/>
              <a:cs typeface="+mn-cs"/>
            </a:endParaRPr>
          </a:p>
        </p:txBody>
      </p:sp>
      <p:pic>
        <p:nvPicPr>
          <p:cNvPr id="46084" name="Picture 2" descr="http://tbn0.google.com/images?q=tbn:CleTv8x2B71TIM:http://www.intomobile.com/wp-content/uploads/2008/07/gartner_logo.gif">
            <a:hlinkClick r:id="rId3"/>
          </p:cNvPr>
          <p:cNvPicPr>
            <a:picLocks noChangeAspect="1" noChangeArrowheads="1"/>
          </p:cNvPicPr>
          <p:nvPr/>
        </p:nvPicPr>
        <p:blipFill>
          <a:blip r:embed="rId4"/>
          <a:srcRect/>
          <a:stretch>
            <a:fillRect/>
          </a:stretch>
        </p:blipFill>
        <p:spPr bwMode="auto">
          <a:xfrm>
            <a:off x="6378575" y="5567363"/>
            <a:ext cx="2055813" cy="598487"/>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Get the Most From Your Storage </a:t>
            </a:r>
          </a:p>
        </p:txBody>
      </p:sp>
      <p:graphicFrame>
        <p:nvGraphicFramePr>
          <p:cNvPr id="7" name="Content Placeholder 4"/>
          <p:cNvGraphicFramePr>
            <a:graphicFrameLocks/>
          </p:cNvGraphicFramePr>
          <p:nvPr/>
        </p:nvGraphicFramePr>
        <p:xfrm>
          <a:off x="1215189" y="1295887"/>
          <a:ext cx="7088160" cy="373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9" name="Flowchart: Delay 6"/>
          <p:cNvSpPr>
            <a:spLocks noChangeArrowheads="1"/>
          </p:cNvSpPr>
          <p:nvPr/>
        </p:nvSpPr>
        <p:spPr bwMode="auto">
          <a:xfrm flipH="1">
            <a:off x="1193800" y="2427288"/>
            <a:ext cx="1803400" cy="1573212"/>
          </a:xfrm>
          <a:prstGeom prst="flowChartDelay">
            <a:avLst/>
          </a:prstGeom>
          <a:solidFill>
            <a:srgbClr val="EAEAEA">
              <a:alpha val="56862"/>
            </a:srgbClr>
          </a:solidFill>
          <a:ln w="9525" algn="ctr">
            <a:noFill/>
            <a:round/>
            <a:headEnd/>
            <a:tailEnd/>
          </a:ln>
        </p:spPr>
        <p:txBody>
          <a:bodyPr lIns="68653" tIns="34327" rIns="68653" bIns="34327"/>
          <a:lstStyle/>
          <a:p>
            <a:pPr algn="ctr">
              <a:spcBef>
                <a:spcPct val="20000"/>
              </a:spcBef>
              <a:buClr>
                <a:srgbClr val="000000"/>
              </a:buClr>
              <a:buSzPct val="60000"/>
              <a:buFont typeface="Wingdings" pitchFamily="2" charset="2"/>
              <a:buNone/>
            </a:pPr>
            <a:endParaRPr lang="en-US">
              <a:solidFill>
                <a:srgbClr val="000000"/>
              </a:solidFill>
            </a:endParaRPr>
          </a:p>
        </p:txBody>
      </p:sp>
      <p:pic>
        <p:nvPicPr>
          <p:cNvPr id="80900" name="Picture 1" descr="\\datacore\MARKETING\MKTG Graphics &amp; Materials\Graphics Library\Logos\Datacore Logos\DCS logo\DClogo-color-2.5inch.png"/>
          <p:cNvPicPr>
            <a:picLocks noChangeAspect="1" noChangeArrowheads="1"/>
          </p:cNvPicPr>
          <p:nvPr/>
        </p:nvPicPr>
        <p:blipFill>
          <a:blip r:embed="rId7"/>
          <a:srcRect/>
          <a:stretch>
            <a:fillRect/>
          </a:stretch>
        </p:blipFill>
        <p:spPr bwMode="auto">
          <a:xfrm>
            <a:off x="1249363" y="2933700"/>
            <a:ext cx="1747837" cy="495300"/>
          </a:xfrm>
          <a:prstGeom prst="rect">
            <a:avLst/>
          </a:prstGeom>
          <a:noFill/>
          <a:ln w="9525">
            <a:noFill/>
            <a:miter lim="800000"/>
            <a:headEnd/>
            <a:tailEnd/>
          </a:ln>
        </p:spPr>
      </p:pic>
      <p:sp>
        <p:nvSpPr>
          <p:cNvPr id="80901" name="Rectangle 5"/>
          <p:cNvSpPr>
            <a:spLocks noChangeArrowheads="1"/>
          </p:cNvSpPr>
          <p:nvPr/>
        </p:nvSpPr>
        <p:spPr bwMode="auto">
          <a:xfrm>
            <a:off x="1289050" y="5567363"/>
            <a:ext cx="6562725" cy="862012"/>
          </a:xfrm>
          <a:prstGeom prst="rect">
            <a:avLst/>
          </a:prstGeom>
          <a:noFill/>
          <a:ln w="9525">
            <a:noFill/>
            <a:miter lim="800000"/>
            <a:headEnd/>
            <a:tailEnd/>
          </a:ln>
        </p:spPr>
        <p:txBody>
          <a:bodyPr>
            <a:spAutoFit/>
          </a:bodyPr>
          <a:lstStyle/>
          <a:p>
            <a:pPr>
              <a:lnSpc>
                <a:spcPts val="3000"/>
              </a:lnSpc>
            </a:pPr>
            <a:r>
              <a:rPr lang="en-US" sz="2800">
                <a:solidFill>
                  <a:srgbClr val="000000"/>
                </a:solidFill>
              </a:rPr>
              <a:t>       Yet, More Economical to </a:t>
            </a:r>
            <a:br>
              <a:rPr lang="en-US" sz="2800">
                <a:solidFill>
                  <a:srgbClr val="000000"/>
                </a:solidFill>
              </a:rPr>
            </a:br>
            <a:r>
              <a:rPr lang="en-US" sz="2800">
                <a:solidFill>
                  <a:srgbClr val="000000"/>
                </a:solidFill>
              </a:rPr>
              <a:t>Acquire, Manage, Protect &amp; Maintain </a:t>
            </a:r>
          </a:p>
        </p:txBody>
      </p:sp>
    </p:spTree>
  </p:cSld>
  <p:clrMapOvr>
    <a:masterClrMapping/>
  </p:clrMapOvr>
  <p:transition advClick="0" advTm="2000">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7"/>
          <p:cNvSpPr txBox="1">
            <a:spLocks noChangeArrowheads="1"/>
          </p:cNvSpPr>
          <p:nvPr/>
        </p:nvSpPr>
        <p:spPr bwMode="auto">
          <a:xfrm>
            <a:off x="2052638" y="4732338"/>
            <a:ext cx="2446337" cy="523875"/>
          </a:xfrm>
          <a:prstGeom prst="rect">
            <a:avLst/>
          </a:prstGeom>
          <a:noFill/>
          <a:ln w="9525">
            <a:noFill/>
            <a:miter lim="800000"/>
            <a:headEnd/>
            <a:tailEnd/>
          </a:ln>
        </p:spPr>
        <p:txBody>
          <a:bodyPr wrap="none">
            <a:spAutoFit/>
          </a:bodyPr>
          <a:lstStyle/>
          <a:p>
            <a:r>
              <a:rPr lang="en-US" sz="2800"/>
              <a:t>Thank You …</a:t>
            </a:r>
          </a:p>
        </p:txBody>
      </p:sp>
      <p:sp>
        <p:nvSpPr>
          <p:cNvPr id="82946" name="Rectangle 5"/>
          <p:cNvSpPr>
            <a:spLocks noChangeArrowheads="1"/>
          </p:cNvSpPr>
          <p:nvPr/>
        </p:nvSpPr>
        <p:spPr bwMode="auto">
          <a:xfrm>
            <a:off x="5448300" y="5819775"/>
            <a:ext cx="3446463" cy="523875"/>
          </a:xfrm>
          <a:prstGeom prst="rect">
            <a:avLst/>
          </a:prstGeom>
          <a:noFill/>
          <a:ln w="9525">
            <a:noFill/>
            <a:miter lim="800000"/>
            <a:headEnd/>
            <a:tailEnd/>
          </a:ln>
        </p:spPr>
        <p:txBody>
          <a:bodyPr wrap="none">
            <a:spAutoFit/>
          </a:bodyPr>
          <a:lstStyle/>
          <a:p>
            <a:r>
              <a:rPr lang="en-US" sz="2800"/>
              <a:t>www.datacore.com</a:t>
            </a:r>
          </a:p>
        </p:txBody>
      </p:sp>
      <p:pic>
        <p:nvPicPr>
          <p:cNvPr id="82947" name="Picture 1" descr="\\datacore\MARKETING\MKTG Graphics &amp; Materials\Graphics Library\Logos\Datacore Logos\DCS logo\DClogo-color-2.5inch.png"/>
          <p:cNvPicPr>
            <a:picLocks noChangeAspect="1" noChangeArrowheads="1"/>
          </p:cNvPicPr>
          <p:nvPr/>
        </p:nvPicPr>
        <p:blipFill>
          <a:blip r:embed="rId3"/>
          <a:srcRect/>
          <a:stretch>
            <a:fillRect/>
          </a:stretch>
        </p:blipFill>
        <p:spPr bwMode="auto">
          <a:xfrm>
            <a:off x="3449638" y="2589213"/>
            <a:ext cx="2273300" cy="646112"/>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idx="4294967295"/>
          </p:nvPr>
        </p:nvSpPr>
        <p:spPr>
          <a:xfrm>
            <a:off x="0" y="330200"/>
            <a:ext cx="9144000" cy="619125"/>
          </a:xfrm>
        </p:spPr>
        <p:txBody>
          <a:bodyPr/>
          <a:lstStyle/>
          <a:p>
            <a:pPr marL="495300" indent="-495300"/>
            <a:r>
              <a:rPr lang="en-US" smtClean="0"/>
              <a:t>Storage Virtualization &amp; the Economy</a:t>
            </a:r>
          </a:p>
        </p:txBody>
      </p:sp>
      <p:sp>
        <p:nvSpPr>
          <p:cNvPr id="48130" name="Content Placeholder 6"/>
          <p:cNvSpPr>
            <a:spLocks noGrp="1"/>
          </p:cNvSpPr>
          <p:nvPr>
            <p:ph idx="4294967295"/>
          </p:nvPr>
        </p:nvSpPr>
        <p:spPr>
          <a:xfrm>
            <a:off x="358775" y="1076325"/>
            <a:ext cx="8426450" cy="4014788"/>
          </a:xfrm>
        </p:spPr>
        <p:txBody>
          <a:bodyPr/>
          <a:lstStyle/>
          <a:p>
            <a:pPr marL="495300" indent="-495300">
              <a:buFont typeface="Wingdings" pitchFamily="2" charset="2"/>
              <a:buNone/>
            </a:pPr>
            <a:r>
              <a:rPr lang="en-US" smtClean="0"/>
              <a:t> </a:t>
            </a:r>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D2F9696B-3A81-4EF6-831B-0DB96C58D66F}"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3</a:t>
            </a:fld>
            <a:endParaRPr lang="en-US" sz="1000" b="0" dirty="0">
              <a:solidFill>
                <a:srgbClr val="FFFFFF"/>
              </a:solidFill>
              <a:latin typeface="Arial" pitchFamily="34" charset="0"/>
              <a:cs typeface="+mn-cs"/>
            </a:endParaRPr>
          </a:p>
        </p:txBody>
      </p:sp>
      <p:pic>
        <p:nvPicPr>
          <p:cNvPr id="48132" name="Picture 5" descr="virtualization"/>
          <p:cNvPicPr>
            <a:picLocks noChangeAspect="1" noChangeArrowheads="1"/>
          </p:cNvPicPr>
          <p:nvPr/>
        </p:nvPicPr>
        <p:blipFill>
          <a:blip r:embed="rId3"/>
          <a:srcRect/>
          <a:stretch>
            <a:fillRect/>
          </a:stretch>
        </p:blipFill>
        <p:spPr bwMode="auto">
          <a:xfrm>
            <a:off x="5003800" y="1543050"/>
            <a:ext cx="2895600" cy="2605088"/>
          </a:xfrm>
          <a:prstGeom prst="rect">
            <a:avLst/>
          </a:prstGeom>
          <a:noFill/>
          <a:ln w="9525">
            <a:noFill/>
            <a:miter lim="800000"/>
            <a:headEnd/>
            <a:tailEnd/>
          </a:ln>
        </p:spPr>
      </p:pic>
      <p:sp>
        <p:nvSpPr>
          <p:cNvPr id="48133" name="Text Box 6"/>
          <p:cNvSpPr txBox="1">
            <a:spLocks noChangeArrowheads="1"/>
          </p:cNvSpPr>
          <p:nvPr/>
        </p:nvSpPr>
        <p:spPr bwMode="auto">
          <a:xfrm>
            <a:off x="374650" y="1119188"/>
            <a:ext cx="4283075" cy="2078037"/>
          </a:xfrm>
          <a:prstGeom prst="rect">
            <a:avLst/>
          </a:prstGeom>
          <a:noFill/>
          <a:ln w="9525">
            <a:noFill/>
            <a:miter lim="800000"/>
            <a:headEnd/>
            <a:tailEnd/>
          </a:ln>
        </p:spPr>
        <p:txBody>
          <a:bodyPr>
            <a:spAutoFit/>
          </a:bodyPr>
          <a:lstStyle/>
          <a:p>
            <a:r>
              <a:rPr lang="en-US" sz="1600" i="1"/>
              <a:t>"It's a lot easier for customers to put off the purchases of servers, some software and applications, and even desktops than it is to put off storage purchases. Once a company moves into the digital world ... information just piles up. You've got to have some place to put it." </a:t>
            </a:r>
          </a:p>
          <a:p>
            <a:endParaRPr lang="en-US"/>
          </a:p>
        </p:txBody>
      </p:sp>
      <p:sp>
        <p:nvSpPr>
          <p:cNvPr id="48134" name="Text Box 7"/>
          <p:cNvSpPr txBox="1">
            <a:spLocks noChangeArrowheads="1"/>
          </p:cNvSpPr>
          <p:nvPr/>
        </p:nvSpPr>
        <p:spPr bwMode="auto">
          <a:xfrm>
            <a:off x="4841875" y="1133475"/>
            <a:ext cx="4473575" cy="4349750"/>
          </a:xfrm>
          <a:prstGeom prst="rect">
            <a:avLst/>
          </a:prstGeom>
          <a:noFill/>
          <a:ln w="9525">
            <a:noFill/>
            <a:miter lim="800000"/>
            <a:headEnd/>
            <a:tailEnd/>
          </a:ln>
        </p:spPr>
        <p:txBody>
          <a:bodyPr>
            <a:spAutoFit/>
          </a:bodyPr>
          <a:lstStyle/>
          <a:p>
            <a:pPr eaLnBrk="0" hangingPunct="0">
              <a:lnSpc>
                <a:spcPct val="85000"/>
              </a:lnSpc>
              <a:spcBef>
                <a:spcPct val="15000"/>
              </a:spcBef>
              <a:spcAft>
                <a:spcPct val="15000"/>
              </a:spcAft>
              <a:buClr>
                <a:srgbClr val="000000"/>
              </a:buClr>
              <a:buFont typeface="Wingdings" pitchFamily="2" charset="2"/>
              <a:buNone/>
            </a:pPr>
            <a:r>
              <a:rPr lang="en-US" i="1">
                <a:solidFill>
                  <a:srgbClr val="333333"/>
                </a:solidFill>
              </a:rPr>
              <a:t>“Software - do more with less”</a:t>
            </a: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endParaRPr lang="en-US" b="0" i="1">
              <a:solidFill>
                <a:srgbClr val="333333"/>
              </a:solidFill>
            </a:endParaRPr>
          </a:p>
          <a:p>
            <a:pPr eaLnBrk="0" hangingPunct="0">
              <a:lnSpc>
                <a:spcPct val="85000"/>
              </a:lnSpc>
              <a:spcBef>
                <a:spcPct val="15000"/>
              </a:spcBef>
              <a:spcAft>
                <a:spcPct val="15000"/>
              </a:spcAft>
              <a:buClr>
                <a:srgbClr val="000000"/>
              </a:buClr>
              <a:buFont typeface="Wingdings" pitchFamily="2" charset="2"/>
              <a:buNone/>
            </a:pPr>
            <a:r>
              <a:rPr lang="en-US" b="0" i="1">
                <a:solidFill>
                  <a:srgbClr val="333333"/>
                </a:solidFill>
              </a:rPr>
              <a:t>“Storage Virtualization let’s you get the most  from your existing investments.”</a:t>
            </a:r>
            <a:endParaRPr lang="en-US" i="1"/>
          </a:p>
          <a:p>
            <a:endParaRPr lang="en-US" i="1"/>
          </a:p>
        </p:txBody>
      </p:sp>
      <p:sp>
        <p:nvSpPr>
          <p:cNvPr id="48135" name="Text Box 8"/>
          <p:cNvSpPr txBox="1">
            <a:spLocks noChangeArrowheads="1"/>
          </p:cNvSpPr>
          <p:nvPr/>
        </p:nvSpPr>
        <p:spPr bwMode="auto">
          <a:xfrm>
            <a:off x="38100" y="3768725"/>
            <a:ext cx="9153525" cy="1433513"/>
          </a:xfrm>
          <a:prstGeom prst="rect">
            <a:avLst/>
          </a:prstGeom>
          <a:noFill/>
          <a:ln w="9525">
            <a:noFill/>
            <a:miter lim="800000"/>
            <a:headEnd/>
            <a:tailEnd/>
          </a:ln>
        </p:spPr>
        <p:txBody>
          <a:bodyPr>
            <a:spAutoFit/>
          </a:bodyPr>
          <a:lstStyle/>
          <a:p>
            <a:r>
              <a:rPr lang="en-US" sz="2000" b="0" i="1">
                <a:solidFill>
                  <a:srgbClr val="333333"/>
                </a:solidFill>
              </a:rPr>
              <a:t>      </a:t>
            </a:r>
          </a:p>
          <a:p>
            <a:r>
              <a:rPr lang="en-US" b="0" i="1">
                <a:solidFill>
                  <a:srgbClr val="333333"/>
                </a:solidFill>
              </a:rPr>
              <a:t>     “Storage Virtualization software appeals </a:t>
            </a:r>
          </a:p>
          <a:p>
            <a:r>
              <a:rPr lang="en-US" b="0" i="1">
                <a:solidFill>
                  <a:srgbClr val="333333"/>
                </a:solidFill>
              </a:rPr>
              <a:t>      to buyers with limited budgets.”</a:t>
            </a:r>
          </a:p>
          <a:p>
            <a:endParaRPr lang="en-US" b="0" i="1">
              <a:solidFill>
                <a:srgbClr val="333333"/>
              </a:solidFill>
            </a:endParaRPr>
          </a:p>
          <a:p>
            <a:endParaRPr lang="en-US" sz="1400" b="0" i="1">
              <a:solidFill>
                <a:srgbClr val="333333"/>
              </a:solidFill>
            </a:endParaRPr>
          </a:p>
        </p:txBody>
      </p:sp>
      <p:sp>
        <p:nvSpPr>
          <p:cNvPr id="48136" name="Text Box 9"/>
          <p:cNvSpPr txBox="1">
            <a:spLocks noChangeArrowheads="1"/>
          </p:cNvSpPr>
          <p:nvPr/>
        </p:nvSpPr>
        <p:spPr bwMode="auto">
          <a:xfrm>
            <a:off x="166688" y="5276850"/>
            <a:ext cx="8831262" cy="1016000"/>
          </a:xfrm>
          <a:prstGeom prst="rect">
            <a:avLst/>
          </a:prstGeom>
          <a:noFill/>
          <a:ln w="9525">
            <a:noFill/>
            <a:miter lim="800000"/>
            <a:headEnd/>
            <a:tailEnd/>
          </a:ln>
        </p:spPr>
        <p:txBody>
          <a:bodyPr>
            <a:spAutoFit/>
          </a:bodyPr>
          <a:lstStyle/>
          <a:p>
            <a:pPr algn="ctr"/>
            <a:r>
              <a:rPr lang="en-US" sz="2000" i="1"/>
              <a:t>“Users are concentrating on projects that bring payback within 12 months or less. Obvious areas to look at are servers and storage </a:t>
            </a:r>
            <a:br>
              <a:rPr lang="en-US" sz="2000" i="1"/>
            </a:br>
            <a:r>
              <a:rPr lang="en-US" sz="2000" i="1"/>
              <a:t>that haven't been virtualized and consolidated.”</a:t>
            </a:r>
            <a:endParaRPr lang="en-US" sz="1600"/>
          </a:p>
        </p:txBody>
      </p:sp>
      <p:pic>
        <p:nvPicPr>
          <p:cNvPr id="48137" name="Picture 2" descr="http://www.pund-it.com/images/reports_header.jpg">
            <a:hlinkClick r:id="rId4"/>
          </p:cNvPr>
          <p:cNvPicPr>
            <a:picLocks noChangeAspect="1" noChangeArrowheads="1"/>
          </p:cNvPicPr>
          <p:nvPr/>
        </p:nvPicPr>
        <p:blipFill>
          <a:blip r:embed="rId5"/>
          <a:srcRect l="9859" t="33621" r="56900"/>
          <a:stretch>
            <a:fillRect/>
          </a:stretch>
        </p:blipFill>
        <p:spPr bwMode="auto">
          <a:xfrm>
            <a:off x="1665288" y="3132138"/>
            <a:ext cx="1722437" cy="595312"/>
          </a:xfrm>
          <a:prstGeom prst="rect">
            <a:avLst/>
          </a:prstGeom>
          <a:noFill/>
          <a:ln w="9525">
            <a:no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5"/>
          <p:cNvSpPr>
            <a:spLocks noGrp="1"/>
          </p:cNvSpPr>
          <p:nvPr>
            <p:ph type="title" idx="4294967295"/>
          </p:nvPr>
        </p:nvSpPr>
        <p:spPr>
          <a:xfrm>
            <a:off x="0" y="330200"/>
            <a:ext cx="9144000" cy="619125"/>
          </a:xfrm>
        </p:spPr>
        <p:txBody>
          <a:bodyPr/>
          <a:lstStyle/>
          <a:p>
            <a:pPr marL="495300" indent="-495300"/>
            <a:r>
              <a:rPr lang="en-US" smtClean="0"/>
              <a:t>Storage Virtualization &amp; the Economy</a:t>
            </a:r>
          </a:p>
        </p:txBody>
      </p:sp>
      <p:sp>
        <p:nvSpPr>
          <p:cNvPr id="50178" name="Content Placeholder 6"/>
          <p:cNvSpPr>
            <a:spLocks noGrp="1"/>
          </p:cNvSpPr>
          <p:nvPr>
            <p:ph idx="4294967295"/>
          </p:nvPr>
        </p:nvSpPr>
        <p:spPr>
          <a:xfrm>
            <a:off x="358775" y="1076325"/>
            <a:ext cx="8426450" cy="4014788"/>
          </a:xfrm>
        </p:spPr>
        <p:txBody>
          <a:bodyPr/>
          <a:lstStyle/>
          <a:p>
            <a:pPr marL="495300" indent="-495300">
              <a:buFont typeface="Wingdings" pitchFamily="2" charset="2"/>
              <a:buNone/>
            </a:pPr>
            <a:r>
              <a:rPr lang="en-US" smtClean="0"/>
              <a:t> </a:t>
            </a:r>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None/>
            </a:pPr>
            <a:endParaRPr lang="en-US" smtClean="0"/>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0B95641B-ABD3-465E-AB7A-5C9FCC3D079C}"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4</a:t>
            </a:fld>
            <a:endParaRPr lang="en-US" sz="1000" b="0" dirty="0">
              <a:solidFill>
                <a:srgbClr val="FFFFFF"/>
              </a:solidFill>
              <a:latin typeface="Arial" pitchFamily="34" charset="0"/>
              <a:cs typeface="+mn-cs"/>
            </a:endParaRPr>
          </a:p>
        </p:txBody>
      </p:sp>
      <p:pic>
        <p:nvPicPr>
          <p:cNvPr id="50180" name="Picture 5" descr="virtualization"/>
          <p:cNvPicPr>
            <a:picLocks noChangeAspect="1" noChangeArrowheads="1"/>
          </p:cNvPicPr>
          <p:nvPr/>
        </p:nvPicPr>
        <p:blipFill>
          <a:blip r:embed="rId3"/>
          <a:srcRect/>
          <a:stretch>
            <a:fillRect/>
          </a:stretch>
        </p:blipFill>
        <p:spPr bwMode="auto">
          <a:xfrm>
            <a:off x="6384925" y="1360488"/>
            <a:ext cx="2046288" cy="1841500"/>
          </a:xfrm>
          <a:prstGeom prst="rect">
            <a:avLst/>
          </a:prstGeom>
          <a:noFill/>
          <a:ln w="9525">
            <a:noFill/>
            <a:miter lim="800000"/>
            <a:headEnd/>
            <a:tailEnd/>
          </a:ln>
        </p:spPr>
      </p:pic>
      <p:sp>
        <p:nvSpPr>
          <p:cNvPr id="50181" name="TextBox 10"/>
          <p:cNvSpPr txBox="1">
            <a:spLocks noChangeArrowheads="1"/>
          </p:cNvSpPr>
          <p:nvPr/>
        </p:nvSpPr>
        <p:spPr bwMode="auto">
          <a:xfrm>
            <a:off x="531813" y="1457325"/>
            <a:ext cx="8394700" cy="3784600"/>
          </a:xfrm>
          <a:prstGeom prst="rect">
            <a:avLst/>
          </a:prstGeom>
          <a:noFill/>
          <a:ln w="9525">
            <a:noFill/>
            <a:miter lim="800000"/>
            <a:headEnd/>
            <a:tailEnd/>
          </a:ln>
        </p:spPr>
        <p:txBody>
          <a:bodyPr wrap="none">
            <a:spAutoFit/>
          </a:bodyPr>
          <a:lstStyle/>
          <a:p>
            <a:r>
              <a:rPr lang="en-US" sz="3200"/>
              <a:t>Storage Innovators Series</a:t>
            </a:r>
          </a:p>
          <a:p>
            <a:r>
              <a:rPr lang="en-US" sz="2400" b="0"/>
              <a:t>Enterprise Systems Journal</a:t>
            </a:r>
          </a:p>
          <a:p>
            <a:r>
              <a:rPr lang="en-US" sz="1600" b="0"/>
              <a:t> Nov 4, 2008</a:t>
            </a:r>
          </a:p>
          <a:p>
            <a:endParaRPr lang="en-US" sz="2400"/>
          </a:p>
          <a:p>
            <a:endParaRPr lang="en-US" sz="2400"/>
          </a:p>
          <a:p>
            <a:r>
              <a:rPr lang="en-US" sz="2800" i="1"/>
              <a:t>“ DataCore Software...I see their software today </a:t>
            </a:r>
          </a:p>
          <a:p>
            <a:r>
              <a:rPr lang="en-US" sz="2800" i="1"/>
              <a:t>   as offering even greater value in the context </a:t>
            </a:r>
          </a:p>
          <a:p>
            <a:r>
              <a:rPr lang="en-US" sz="2800" i="1"/>
              <a:t>   of the recessionary economy.” </a:t>
            </a:r>
          </a:p>
          <a:p>
            <a:r>
              <a:rPr lang="en-US" sz="2800" b="0"/>
              <a:t>   - Jon Toigo</a:t>
            </a:r>
          </a:p>
        </p:txBody>
      </p:sp>
    </p:spTree>
  </p:cSld>
  <p:clrMapOvr>
    <a:masterClrMapping/>
  </p:clrMapOvr>
  <p:transition advClick="0" advTm="2000">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5"/>
          <p:cNvSpPr>
            <a:spLocks noGrp="1"/>
          </p:cNvSpPr>
          <p:nvPr>
            <p:ph type="title" idx="4294967295"/>
          </p:nvPr>
        </p:nvSpPr>
        <p:spPr>
          <a:xfrm>
            <a:off x="342900" y="330200"/>
            <a:ext cx="8458200" cy="619125"/>
          </a:xfrm>
        </p:spPr>
        <p:txBody>
          <a:bodyPr/>
          <a:lstStyle/>
          <a:p>
            <a:pPr marL="495300" indent="-495300"/>
            <a:r>
              <a:rPr lang="en-US" smtClean="0"/>
              <a:t>DataCore = Savings and Productivity </a:t>
            </a:r>
          </a:p>
        </p:txBody>
      </p:sp>
      <p:sp>
        <p:nvSpPr>
          <p:cNvPr id="111619" name="Content Placeholder 6"/>
          <p:cNvSpPr>
            <a:spLocks noGrp="1"/>
          </p:cNvSpPr>
          <p:nvPr>
            <p:ph idx="4294967295"/>
          </p:nvPr>
        </p:nvSpPr>
        <p:spPr>
          <a:xfrm>
            <a:off x="117475" y="623888"/>
            <a:ext cx="8880475" cy="4440237"/>
          </a:xfrm>
        </p:spPr>
        <p:txBody>
          <a:bodyPr/>
          <a:lstStyle/>
          <a:p>
            <a:pPr marL="495300" indent="-495300">
              <a:buFont typeface="Wingdings" pitchFamily="2" charset="2"/>
              <a:buNone/>
            </a:pPr>
            <a:r>
              <a:rPr lang="en-US" sz="2800" b="1" smtClean="0">
                <a:solidFill>
                  <a:schemeClr val="tx1"/>
                </a:solidFill>
              </a:rPr>
              <a:t>   </a:t>
            </a:r>
          </a:p>
          <a:p>
            <a:pPr marL="495300" indent="-495300"/>
            <a:r>
              <a:rPr lang="en-US" sz="2200" b="1" smtClean="0"/>
              <a:t>Consolidate &amp; Optimize Your Storage by 60% </a:t>
            </a:r>
          </a:p>
          <a:p>
            <a:pPr marL="787400" lvl="1" indent="-495300"/>
            <a:r>
              <a:rPr lang="en-US" sz="1800" smtClean="0"/>
              <a:t>Get full use of what you own, purchase storage on ‘as needed basis’ </a:t>
            </a:r>
          </a:p>
          <a:p>
            <a:pPr marL="787400" lvl="1" indent="-495300"/>
            <a:r>
              <a:rPr lang="en-US" sz="1800" smtClean="0"/>
              <a:t>Save on floor space, capacity costs and energy </a:t>
            </a:r>
          </a:p>
          <a:p>
            <a:pPr marL="495300" indent="-495300"/>
            <a:r>
              <a:rPr lang="en-US" sz="2200" b="1" smtClean="0"/>
              <a:t>Lower Initial and On-going Costs by 50% plus and Future Proof Your Storage Investments</a:t>
            </a:r>
            <a:endParaRPr lang="en-US" sz="2000" smtClean="0"/>
          </a:p>
          <a:p>
            <a:pPr marL="787400" lvl="1" indent="-495300"/>
            <a:r>
              <a:rPr lang="en-US" sz="1800" smtClean="0"/>
              <a:t>Value protection upgradability – pay as needed</a:t>
            </a:r>
          </a:p>
          <a:p>
            <a:pPr marL="787400" lvl="1" indent="-495300"/>
            <a:r>
              <a:rPr lang="en-US" sz="1800" smtClean="0"/>
              <a:t>Future proofing - enduring Software, lives beyond the hardware</a:t>
            </a:r>
          </a:p>
          <a:p>
            <a:pPr marL="495300" indent="-495300"/>
            <a:r>
              <a:rPr lang="en-US" sz="2200" b="1" smtClean="0"/>
              <a:t>Slash Business Downtime Costs (From Weeks to minutes or zero) </a:t>
            </a:r>
          </a:p>
          <a:p>
            <a:pPr marL="787400" lvl="1" indent="-495300"/>
            <a:r>
              <a:rPr lang="en-US" sz="1800" smtClean="0"/>
              <a:t>Cost-effective solutions make HA and DR practical </a:t>
            </a:r>
          </a:p>
          <a:p>
            <a:pPr marL="787400" lvl="1" indent="-495300"/>
            <a:r>
              <a:rPr lang="en-US" sz="1800" smtClean="0"/>
              <a:t>More Productivity - ‘True High-Availability” Business Protection</a:t>
            </a:r>
          </a:p>
          <a:p>
            <a:pPr marL="495300" indent="-495300"/>
            <a:r>
              <a:rPr lang="en-US" sz="2200" b="1" smtClean="0"/>
              <a:t>Enhance Performance (2-4X) &amp; Improve Admin Productivity (3-10X)</a:t>
            </a:r>
          </a:p>
          <a:p>
            <a:pPr marL="787400" lvl="1" indent="-495300"/>
            <a:r>
              <a:rPr lang="en-US" sz="1800" smtClean="0"/>
              <a:t>Automation, SAN-wide Centralized Management, Thin Provisioning</a:t>
            </a:r>
          </a:p>
          <a:p>
            <a:pPr marL="787400" lvl="1" indent="-495300"/>
            <a:r>
              <a:rPr lang="en-US" sz="1800" smtClean="0"/>
              <a:t>Do more in the same timeframe – Accelerate Performance 2-4X!</a:t>
            </a:r>
            <a:r>
              <a:rPr lang="en-US" sz="1800" b="1" smtClean="0"/>
              <a:t/>
            </a:r>
            <a:br>
              <a:rPr lang="en-US" sz="1800" b="1" smtClean="0"/>
            </a:br>
            <a:endParaRPr lang="en-US" sz="1800" i="1" smtClean="0"/>
          </a:p>
          <a:p>
            <a:pPr marL="495300" indent="-495300">
              <a:buFont typeface="Wingdings" pitchFamily="2" charset="2"/>
              <a:buNone/>
            </a:pPr>
            <a:r>
              <a:rPr lang="en-US" sz="2000" b="1" i="1" smtClean="0"/>
              <a:t>		</a:t>
            </a:r>
          </a:p>
          <a:p>
            <a:pPr marL="495300" indent="-495300">
              <a:buFont typeface="Wingdings" pitchFamily="2" charset="2"/>
              <a:buNone/>
            </a:pPr>
            <a:endParaRPr lang="en-US" sz="2400" b="1" i="1" smtClean="0"/>
          </a:p>
          <a:p>
            <a:pPr marL="495300" indent="-495300">
              <a:buFont typeface="Wingdings" pitchFamily="2" charset="2"/>
              <a:buNone/>
            </a:pPr>
            <a:endParaRPr lang="en-US" sz="2400" b="1" smtClean="0">
              <a:solidFill>
                <a:schemeClr val="tx1"/>
              </a:solidFill>
            </a:endParaRPr>
          </a:p>
          <a:p>
            <a:pPr marL="495300" indent="-495300">
              <a:buFont typeface="Wingdings" pitchFamily="2" charset="2"/>
              <a:buAutoNum type="arabicPeriod" startAt="2"/>
            </a:pPr>
            <a:endParaRPr lang="en-US" sz="2400"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4A07CD9A-925C-471F-A6F9-29F84FBFA72B}"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5</a:t>
            </a:fld>
            <a:endParaRPr lang="en-US" sz="1000" b="0" dirty="0">
              <a:solidFill>
                <a:srgbClr val="FFFFFF"/>
              </a:solidFill>
              <a:latin typeface="Arial" pitchFamily="34" charset="0"/>
              <a:cs typeface="+mn-cs"/>
            </a:endParaRPr>
          </a:p>
        </p:txBody>
      </p:sp>
    </p:spTree>
  </p:cSld>
  <p:clrMapOvr>
    <a:masterClrMapping/>
  </p:clrMapOvr>
  <p:transition advClick="0" advTm="2000">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200" smtClean="0"/>
              <a:t>DataCore: Value, Cost Savings and R.O.I.  </a:t>
            </a:r>
          </a:p>
        </p:txBody>
      </p:sp>
      <p:grpSp>
        <p:nvGrpSpPr>
          <p:cNvPr id="52226" name="Group 3"/>
          <p:cNvGrpSpPr>
            <a:grpSpLocks/>
          </p:cNvGrpSpPr>
          <p:nvPr/>
        </p:nvGrpSpPr>
        <p:grpSpPr bwMode="auto">
          <a:xfrm>
            <a:off x="114300" y="2500313"/>
            <a:ext cx="2386013" cy="3659187"/>
            <a:chOff x="72" y="1701"/>
            <a:chExt cx="1503" cy="2305"/>
          </a:xfrm>
        </p:grpSpPr>
        <p:sp>
          <p:nvSpPr>
            <p:cNvPr id="52238" name="Text Box 4"/>
            <p:cNvSpPr txBox="1">
              <a:spLocks noChangeArrowheads="1"/>
            </p:cNvSpPr>
            <p:nvPr/>
          </p:nvSpPr>
          <p:spPr bwMode="auto">
            <a:xfrm>
              <a:off x="72" y="1701"/>
              <a:ext cx="1503" cy="572"/>
            </a:xfrm>
            <a:prstGeom prst="rect">
              <a:avLst/>
            </a:prstGeom>
            <a:noFill/>
            <a:ln w="25400">
              <a:noFill/>
              <a:miter lim="800000"/>
              <a:headEnd/>
              <a:tailEnd/>
            </a:ln>
          </p:spPr>
          <p:txBody>
            <a:bodyPr>
              <a:spAutoFit/>
            </a:bodyPr>
            <a:lstStyle/>
            <a:p>
              <a:pPr>
                <a:lnSpc>
                  <a:spcPct val="75000"/>
                </a:lnSpc>
                <a:spcBef>
                  <a:spcPct val="15000"/>
                </a:spcBef>
              </a:pPr>
              <a:r>
                <a:rPr lang="en-US" sz="2800">
                  <a:solidFill>
                    <a:srgbClr val="010000"/>
                  </a:solidFill>
                </a:rPr>
                <a:t>Double</a:t>
              </a:r>
              <a:endParaRPr lang="en-US" b="0">
                <a:solidFill>
                  <a:srgbClr val="000000"/>
                </a:solidFill>
              </a:endParaRPr>
            </a:p>
            <a:p>
              <a:pPr>
                <a:lnSpc>
                  <a:spcPct val="75000"/>
                </a:lnSpc>
                <a:spcBef>
                  <a:spcPct val="15000"/>
                </a:spcBef>
              </a:pPr>
              <a:r>
                <a:rPr lang="en-US" b="0">
                  <a:solidFill>
                    <a:srgbClr val="000000"/>
                  </a:solidFill>
                </a:rPr>
                <a:t>disk utilization</a:t>
              </a:r>
            </a:p>
            <a:p>
              <a:pPr>
                <a:lnSpc>
                  <a:spcPct val="75000"/>
                </a:lnSpc>
                <a:spcBef>
                  <a:spcPct val="15000"/>
                </a:spcBef>
              </a:pPr>
              <a:r>
                <a:rPr lang="en-US" b="0">
                  <a:solidFill>
                    <a:srgbClr val="000000"/>
                  </a:solidFill>
                </a:rPr>
                <a:t> 40%         80%+</a:t>
              </a:r>
              <a:endParaRPr lang="en-US" b="0">
                <a:solidFill>
                  <a:srgbClr val="CC9900"/>
                </a:solidFill>
              </a:endParaRPr>
            </a:p>
          </p:txBody>
        </p:sp>
        <p:sp>
          <p:nvSpPr>
            <p:cNvPr id="52239" name="Rectangle 5"/>
            <p:cNvSpPr>
              <a:spLocks noChangeArrowheads="1"/>
            </p:cNvSpPr>
            <p:nvPr/>
          </p:nvSpPr>
          <p:spPr bwMode="auto">
            <a:xfrm>
              <a:off x="493" y="2518"/>
              <a:ext cx="528" cy="528"/>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b="0">
                  <a:solidFill>
                    <a:srgbClr val="FFFFFF"/>
                  </a:solidFill>
                  <a:latin typeface="Tahoma" pitchFamily="34" charset="0"/>
                </a:rPr>
                <a:t>1</a:t>
              </a:r>
            </a:p>
          </p:txBody>
        </p:sp>
        <p:sp>
          <p:nvSpPr>
            <p:cNvPr id="52240" name="Rectangle 6"/>
            <p:cNvSpPr>
              <a:spLocks noChangeArrowheads="1"/>
            </p:cNvSpPr>
            <p:nvPr/>
          </p:nvSpPr>
          <p:spPr bwMode="auto">
            <a:xfrm>
              <a:off x="147" y="3171"/>
              <a:ext cx="1280" cy="835"/>
            </a:xfrm>
            <a:prstGeom prst="rect">
              <a:avLst/>
            </a:prstGeom>
            <a:noFill/>
            <a:ln w="25400">
              <a:noFill/>
              <a:miter lim="800000"/>
              <a:headEnd/>
              <a:tailEnd/>
            </a:ln>
          </p:spPr>
          <p:txBody>
            <a:bodyPr wrap="none">
              <a:spAutoFit/>
            </a:bodyPr>
            <a:lstStyle/>
            <a:p>
              <a:pPr algn="ctr">
                <a:lnSpc>
                  <a:spcPct val="80000"/>
                </a:lnSpc>
                <a:spcBef>
                  <a:spcPct val="15000"/>
                </a:spcBef>
              </a:pPr>
              <a:r>
                <a:rPr lang="en-US" b="0">
                  <a:solidFill>
                    <a:srgbClr val="CC9900"/>
                  </a:solidFill>
                </a:rPr>
                <a:t>Consolidation</a:t>
              </a:r>
            </a:p>
            <a:p>
              <a:pPr algn="ctr">
                <a:lnSpc>
                  <a:spcPct val="80000"/>
                </a:lnSpc>
                <a:spcBef>
                  <a:spcPct val="15000"/>
                </a:spcBef>
              </a:pPr>
              <a:r>
                <a:rPr lang="en-US" b="0">
                  <a:solidFill>
                    <a:srgbClr val="CC9900"/>
                  </a:solidFill>
                </a:rPr>
                <a:t>Optimal Resource</a:t>
              </a:r>
            </a:p>
            <a:p>
              <a:pPr algn="ctr">
                <a:lnSpc>
                  <a:spcPct val="80000"/>
                </a:lnSpc>
                <a:spcBef>
                  <a:spcPct val="15000"/>
                </a:spcBef>
              </a:pPr>
              <a:r>
                <a:rPr lang="en-US" b="0">
                  <a:solidFill>
                    <a:srgbClr val="CC9900"/>
                  </a:solidFill>
                </a:rPr>
                <a:t>Utilization</a:t>
              </a:r>
            </a:p>
            <a:p>
              <a:pPr algn="ctr">
                <a:lnSpc>
                  <a:spcPct val="80000"/>
                </a:lnSpc>
                <a:spcBef>
                  <a:spcPct val="15000"/>
                </a:spcBef>
              </a:pPr>
              <a:r>
                <a:rPr lang="en-US" b="0">
                  <a:solidFill>
                    <a:srgbClr val="CC9900"/>
                  </a:solidFill>
                </a:rPr>
                <a:t>Network Pooling </a:t>
              </a:r>
              <a:br>
                <a:rPr lang="en-US" b="0">
                  <a:solidFill>
                    <a:srgbClr val="CC9900"/>
                  </a:solidFill>
                </a:rPr>
              </a:br>
              <a:endParaRPr lang="en-US" b="0">
                <a:solidFill>
                  <a:srgbClr val="CC9900"/>
                </a:solidFill>
              </a:endParaRPr>
            </a:p>
          </p:txBody>
        </p:sp>
      </p:grpSp>
      <p:sp>
        <p:nvSpPr>
          <p:cNvPr id="52227" name="Text Box 7"/>
          <p:cNvSpPr txBox="1">
            <a:spLocks noChangeArrowheads="1"/>
          </p:cNvSpPr>
          <p:nvPr/>
        </p:nvSpPr>
        <p:spPr bwMode="auto">
          <a:xfrm>
            <a:off x="4300538" y="1735138"/>
            <a:ext cx="2178050" cy="908050"/>
          </a:xfrm>
          <a:prstGeom prst="rect">
            <a:avLst/>
          </a:prstGeom>
          <a:noFill/>
          <a:ln w="25400">
            <a:noFill/>
            <a:miter lim="800000"/>
            <a:headEnd/>
            <a:tailEnd/>
          </a:ln>
        </p:spPr>
        <p:txBody>
          <a:bodyPr wrap="none">
            <a:spAutoFit/>
          </a:bodyPr>
          <a:lstStyle/>
          <a:p>
            <a:pPr>
              <a:lnSpc>
                <a:spcPct val="75000"/>
              </a:lnSpc>
              <a:spcBef>
                <a:spcPct val="15000"/>
              </a:spcBef>
            </a:pPr>
            <a:r>
              <a:rPr lang="en-US" sz="2800">
                <a:solidFill>
                  <a:srgbClr val="339966"/>
                </a:solidFill>
              </a:rPr>
              <a:t>Eliminate</a:t>
            </a:r>
            <a:endParaRPr lang="en-US" sz="2800" b="0">
              <a:solidFill>
                <a:srgbClr val="339966"/>
              </a:solidFill>
            </a:endParaRPr>
          </a:p>
          <a:p>
            <a:pPr>
              <a:lnSpc>
                <a:spcPct val="75000"/>
              </a:lnSpc>
              <a:spcBef>
                <a:spcPct val="15000"/>
              </a:spcBef>
            </a:pPr>
            <a:r>
              <a:rPr lang="en-US" b="0">
                <a:solidFill>
                  <a:srgbClr val="000000"/>
                </a:solidFill>
              </a:rPr>
              <a:t>downtime attributed</a:t>
            </a:r>
          </a:p>
          <a:p>
            <a:pPr>
              <a:lnSpc>
                <a:spcPct val="75000"/>
              </a:lnSpc>
              <a:spcBef>
                <a:spcPct val="15000"/>
              </a:spcBef>
            </a:pPr>
            <a:r>
              <a:rPr lang="en-US" b="0">
                <a:solidFill>
                  <a:srgbClr val="000000"/>
                </a:solidFill>
              </a:rPr>
              <a:t>To storage</a:t>
            </a:r>
          </a:p>
        </p:txBody>
      </p:sp>
      <p:sp>
        <p:nvSpPr>
          <p:cNvPr id="52228" name="Rectangle 8"/>
          <p:cNvSpPr>
            <a:spLocks noChangeArrowheads="1"/>
          </p:cNvSpPr>
          <p:nvPr/>
        </p:nvSpPr>
        <p:spPr bwMode="auto">
          <a:xfrm>
            <a:off x="4903788" y="3038475"/>
            <a:ext cx="838200" cy="8382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lgn="ctr"/>
            <a:r>
              <a:rPr lang="en-US" sz="2800" b="0">
                <a:solidFill>
                  <a:srgbClr val="FFFFFF"/>
                </a:solidFill>
                <a:latin typeface="Tahoma" pitchFamily="34" charset="0"/>
              </a:rPr>
              <a:t>3</a:t>
            </a:r>
          </a:p>
        </p:txBody>
      </p:sp>
      <p:sp>
        <p:nvSpPr>
          <p:cNvPr id="52229" name="Rectangle 9"/>
          <p:cNvSpPr>
            <a:spLocks noChangeArrowheads="1"/>
          </p:cNvSpPr>
          <p:nvPr/>
        </p:nvSpPr>
        <p:spPr bwMode="auto">
          <a:xfrm>
            <a:off x="4160838" y="4098925"/>
            <a:ext cx="2552700" cy="1366838"/>
          </a:xfrm>
          <a:prstGeom prst="rect">
            <a:avLst/>
          </a:prstGeom>
          <a:noFill/>
          <a:ln w="25400">
            <a:noFill/>
            <a:miter lim="800000"/>
            <a:headEnd/>
            <a:tailEnd/>
          </a:ln>
        </p:spPr>
        <p:txBody>
          <a:bodyPr>
            <a:spAutoFit/>
          </a:bodyPr>
          <a:lstStyle/>
          <a:p>
            <a:pPr algn="ctr">
              <a:lnSpc>
                <a:spcPct val="80000"/>
              </a:lnSpc>
              <a:spcBef>
                <a:spcPct val="15000"/>
              </a:spcBef>
            </a:pPr>
            <a:endParaRPr lang="en-US" b="0">
              <a:solidFill>
                <a:srgbClr val="008000"/>
              </a:solidFill>
            </a:endParaRPr>
          </a:p>
          <a:p>
            <a:pPr algn="ctr">
              <a:lnSpc>
                <a:spcPct val="80000"/>
              </a:lnSpc>
              <a:spcBef>
                <a:spcPct val="15000"/>
              </a:spcBef>
            </a:pPr>
            <a:r>
              <a:rPr lang="en-US" b="0">
                <a:solidFill>
                  <a:srgbClr val="008000"/>
                </a:solidFill>
              </a:rPr>
              <a:t>Auto Failover/Failback</a:t>
            </a:r>
          </a:p>
          <a:p>
            <a:pPr algn="ctr">
              <a:lnSpc>
                <a:spcPct val="80000"/>
              </a:lnSpc>
              <a:spcBef>
                <a:spcPct val="15000"/>
              </a:spcBef>
            </a:pPr>
            <a:r>
              <a:rPr lang="en-US" b="0">
                <a:solidFill>
                  <a:srgbClr val="008000"/>
                </a:solidFill>
              </a:rPr>
              <a:t>Business Continuance</a:t>
            </a:r>
          </a:p>
          <a:p>
            <a:pPr algn="ctr">
              <a:lnSpc>
                <a:spcPct val="80000"/>
              </a:lnSpc>
              <a:spcBef>
                <a:spcPct val="15000"/>
              </a:spcBef>
            </a:pPr>
            <a:r>
              <a:rPr lang="en-US" b="0">
                <a:solidFill>
                  <a:srgbClr val="008000"/>
                </a:solidFill>
              </a:rPr>
              <a:t>Disk-to-Disk Backups</a:t>
            </a:r>
          </a:p>
          <a:p>
            <a:pPr algn="ctr">
              <a:lnSpc>
                <a:spcPct val="80000"/>
              </a:lnSpc>
              <a:spcBef>
                <a:spcPct val="15000"/>
              </a:spcBef>
            </a:pPr>
            <a:r>
              <a:rPr lang="en-US" b="0">
                <a:solidFill>
                  <a:srgbClr val="008000"/>
                </a:solidFill>
              </a:rPr>
              <a:t>Disaster Recovery</a:t>
            </a:r>
          </a:p>
        </p:txBody>
      </p:sp>
      <p:grpSp>
        <p:nvGrpSpPr>
          <p:cNvPr id="52230" name="Group 10"/>
          <p:cNvGrpSpPr>
            <a:grpSpLocks/>
          </p:cNvGrpSpPr>
          <p:nvPr/>
        </p:nvGrpSpPr>
        <p:grpSpPr bwMode="auto">
          <a:xfrm>
            <a:off x="6326188" y="1241425"/>
            <a:ext cx="2749550" cy="3816350"/>
            <a:chOff x="3985" y="908"/>
            <a:chExt cx="1732" cy="2404"/>
          </a:xfrm>
        </p:grpSpPr>
        <p:sp>
          <p:nvSpPr>
            <p:cNvPr id="52235" name="Text Box 11"/>
            <p:cNvSpPr txBox="1">
              <a:spLocks noChangeArrowheads="1"/>
            </p:cNvSpPr>
            <p:nvPr/>
          </p:nvSpPr>
          <p:spPr bwMode="auto">
            <a:xfrm>
              <a:off x="4014" y="908"/>
              <a:ext cx="1666" cy="543"/>
            </a:xfrm>
            <a:prstGeom prst="rect">
              <a:avLst/>
            </a:prstGeom>
            <a:noFill/>
            <a:ln w="25400">
              <a:noFill/>
              <a:miter lim="800000"/>
              <a:headEnd/>
              <a:tailEnd/>
            </a:ln>
          </p:spPr>
          <p:txBody>
            <a:bodyPr>
              <a:spAutoFit/>
            </a:bodyPr>
            <a:lstStyle/>
            <a:p>
              <a:pPr>
                <a:lnSpc>
                  <a:spcPct val="75000"/>
                </a:lnSpc>
                <a:spcBef>
                  <a:spcPct val="15000"/>
                </a:spcBef>
              </a:pPr>
              <a:r>
                <a:rPr lang="en-US" sz="2400">
                  <a:solidFill>
                    <a:schemeClr val="tx2"/>
                  </a:solidFill>
                </a:rPr>
                <a:t>2X Performance</a:t>
              </a:r>
            </a:p>
            <a:p>
              <a:pPr>
                <a:lnSpc>
                  <a:spcPct val="75000"/>
                </a:lnSpc>
                <a:spcBef>
                  <a:spcPct val="15000"/>
                </a:spcBef>
              </a:pPr>
              <a:r>
                <a:rPr lang="en-US" b="0">
                  <a:solidFill>
                    <a:srgbClr val="000000"/>
                  </a:solidFill>
                </a:rPr>
                <a:t>Plus serve more users</a:t>
              </a:r>
            </a:p>
            <a:p>
              <a:pPr>
                <a:lnSpc>
                  <a:spcPct val="75000"/>
                </a:lnSpc>
                <a:spcBef>
                  <a:spcPct val="15000"/>
                </a:spcBef>
              </a:pPr>
              <a:r>
                <a:rPr lang="en-US" b="0">
                  <a:solidFill>
                    <a:srgbClr val="000000"/>
                  </a:solidFill>
                </a:rPr>
                <a:t>with existing resources</a:t>
              </a:r>
            </a:p>
          </p:txBody>
        </p:sp>
        <p:sp>
          <p:nvSpPr>
            <p:cNvPr id="52236" name="Rectangle 12"/>
            <p:cNvSpPr>
              <a:spLocks noChangeArrowheads="1"/>
            </p:cNvSpPr>
            <p:nvPr/>
          </p:nvSpPr>
          <p:spPr bwMode="auto">
            <a:xfrm>
              <a:off x="4512" y="1768"/>
              <a:ext cx="528" cy="528"/>
            </a:xfrm>
            <a:prstGeom prst="rect">
              <a:avLst/>
            </a:prstGeom>
            <a:solidFill>
              <a:schemeClr val="tx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2"/>
              </a:extrusionClr>
            </a:sp3d>
          </p:spPr>
          <p:txBody>
            <a:bodyPr wrap="none" anchor="ctr">
              <a:flatTx/>
            </a:bodyPr>
            <a:lstStyle/>
            <a:p>
              <a:pPr algn="ctr"/>
              <a:r>
                <a:rPr lang="en-US" sz="2800" b="0">
                  <a:solidFill>
                    <a:srgbClr val="FFFFFF"/>
                  </a:solidFill>
                  <a:latin typeface="Tahoma" pitchFamily="34" charset="0"/>
                </a:rPr>
                <a:t>4</a:t>
              </a:r>
            </a:p>
          </p:txBody>
        </p:sp>
        <p:sp>
          <p:nvSpPr>
            <p:cNvPr id="52237" name="Rectangle 13"/>
            <p:cNvSpPr>
              <a:spLocks noChangeArrowheads="1"/>
            </p:cNvSpPr>
            <p:nvPr/>
          </p:nvSpPr>
          <p:spPr bwMode="auto">
            <a:xfrm>
              <a:off x="3985" y="2451"/>
              <a:ext cx="1732" cy="861"/>
            </a:xfrm>
            <a:prstGeom prst="rect">
              <a:avLst/>
            </a:prstGeom>
            <a:noFill/>
            <a:ln w="25400">
              <a:noFill/>
              <a:miter lim="800000"/>
              <a:headEnd/>
              <a:tailEnd/>
            </a:ln>
          </p:spPr>
          <p:txBody>
            <a:bodyPr wrap="none">
              <a:spAutoFit/>
            </a:bodyPr>
            <a:lstStyle/>
            <a:p>
              <a:pPr algn="ctr">
                <a:lnSpc>
                  <a:spcPct val="80000"/>
                </a:lnSpc>
                <a:spcBef>
                  <a:spcPct val="15000"/>
                </a:spcBef>
              </a:pPr>
              <a:r>
                <a:rPr lang="en-US" b="0">
                  <a:solidFill>
                    <a:srgbClr val="FF0000"/>
                  </a:solidFill>
                </a:rPr>
                <a:t>Unmatched Performance</a:t>
              </a:r>
            </a:p>
            <a:p>
              <a:pPr algn="ctr">
                <a:lnSpc>
                  <a:spcPct val="80000"/>
                </a:lnSpc>
                <a:spcBef>
                  <a:spcPct val="15000"/>
                </a:spcBef>
              </a:pPr>
              <a:r>
                <a:rPr lang="en-US" b="0">
                  <a:solidFill>
                    <a:srgbClr val="FF0000"/>
                  </a:solidFill>
                </a:rPr>
                <a:t>Open Connectivity</a:t>
              </a:r>
            </a:p>
            <a:p>
              <a:pPr algn="ctr">
                <a:lnSpc>
                  <a:spcPct val="80000"/>
                </a:lnSpc>
                <a:spcBef>
                  <a:spcPct val="15000"/>
                </a:spcBef>
              </a:pPr>
              <a:r>
                <a:rPr lang="en-US" b="0">
                  <a:solidFill>
                    <a:srgbClr val="FF0000"/>
                  </a:solidFill>
                </a:rPr>
                <a:t>Ethernet iSCSI</a:t>
              </a:r>
            </a:p>
            <a:p>
              <a:pPr algn="ctr">
                <a:lnSpc>
                  <a:spcPct val="80000"/>
                </a:lnSpc>
                <a:spcBef>
                  <a:spcPct val="15000"/>
                </a:spcBef>
              </a:pPr>
              <a:r>
                <a:rPr lang="en-US" b="0">
                  <a:solidFill>
                    <a:srgbClr val="FF0000"/>
                  </a:solidFill>
                </a:rPr>
                <a:t>Fibre Channel</a:t>
              </a:r>
            </a:p>
            <a:p>
              <a:pPr algn="ctr">
                <a:lnSpc>
                  <a:spcPct val="80000"/>
                </a:lnSpc>
                <a:spcBef>
                  <a:spcPct val="15000"/>
                </a:spcBef>
              </a:pPr>
              <a:r>
                <a:rPr lang="en-US" b="0">
                  <a:solidFill>
                    <a:srgbClr val="FF0000"/>
                  </a:solidFill>
                </a:rPr>
                <a:t>Either or BOTH</a:t>
              </a:r>
            </a:p>
          </p:txBody>
        </p:sp>
      </p:grpSp>
      <p:sp>
        <p:nvSpPr>
          <p:cNvPr id="52231" name="Text Box 14"/>
          <p:cNvSpPr txBox="1">
            <a:spLocks noChangeArrowheads="1"/>
          </p:cNvSpPr>
          <p:nvPr/>
        </p:nvSpPr>
        <p:spPr bwMode="auto">
          <a:xfrm>
            <a:off x="2260600" y="2133600"/>
            <a:ext cx="2038350" cy="908050"/>
          </a:xfrm>
          <a:prstGeom prst="rect">
            <a:avLst/>
          </a:prstGeom>
          <a:noFill/>
          <a:ln w="25400">
            <a:noFill/>
            <a:miter lim="800000"/>
            <a:headEnd/>
            <a:tailEnd/>
          </a:ln>
        </p:spPr>
        <p:txBody>
          <a:bodyPr wrap="none">
            <a:spAutoFit/>
          </a:bodyPr>
          <a:lstStyle/>
          <a:p>
            <a:pPr>
              <a:lnSpc>
                <a:spcPct val="75000"/>
              </a:lnSpc>
              <a:spcBef>
                <a:spcPct val="15000"/>
              </a:spcBef>
            </a:pPr>
            <a:r>
              <a:rPr lang="en-US" sz="2800">
                <a:solidFill>
                  <a:srgbClr val="006699"/>
                </a:solidFill>
              </a:rPr>
              <a:t>10X More</a:t>
            </a:r>
          </a:p>
          <a:p>
            <a:pPr>
              <a:lnSpc>
                <a:spcPct val="75000"/>
              </a:lnSpc>
              <a:spcBef>
                <a:spcPct val="15000"/>
              </a:spcBef>
            </a:pPr>
            <a:r>
              <a:rPr lang="en-US" b="0">
                <a:solidFill>
                  <a:srgbClr val="000000"/>
                </a:solidFill>
              </a:rPr>
              <a:t>managed capacity</a:t>
            </a:r>
          </a:p>
          <a:p>
            <a:pPr>
              <a:lnSpc>
                <a:spcPct val="75000"/>
              </a:lnSpc>
              <a:spcBef>
                <a:spcPct val="15000"/>
              </a:spcBef>
            </a:pPr>
            <a:r>
              <a:rPr lang="en-US" b="0">
                <a:solidFill>
                  <a:srgbClr val="000000"/>
                </a:solidFill>
              </a:rPr>
              <a:t>per administrator</a:t>
            </a:r>
          </a:p>
        </p:txBody>
      </p:sp>
      <p:sp>
        <p:nvSpPr>
          <p:cNvPr id="52232" name="Rectangle 15"/>
          <p:cNvSpPr>
            <a:spLocks noChangeArrowheads="1"/>
          </p:cNvSpPr>
          <p:nvPr/>
        </p:nvSpPr>
        <p:spPr bwMode="auto">
          <a:xfrm>
            <a:off x="2470150" y="4497388"/>
            <a:ext cx="1954213" cy="1366837"/>
          </a:xfrm>
          <a:prstGeom prst="rect">
            <a:avLst/>
          </a:prstGeom>
          <a:noFill/>
          <a:ln w="25400">
            <a:noFill/>
            <a:miter lim="800000"/>
            <a:headEnd/>
            <a:tailEnd/>
          </a:ln>
        </p:spPr>
        <p:txBody>
          <a:bodyPr wrap="none">
            <a:spAutoFit/>
          </a:bodyPr>
          <a:lstStyle/>
          <a:p>
            <a:pPr algn="ctr">
              <a:lnSpc>
                <a:spcPct val="80000"/>
              </a:lnSpc>
              <a:spcBef>
                <a:spcPct val="15000"/>
              </a:spcBef>
            </a:pPr>
            <a:r>
              <a:rPr lang="en-US" b="0">
                <a:solidFill>
                  <a:srgbClr val="006699"/>
                </a:solidFill>
              </a:rPr>
              <a:t>Centralized</a:t>
            </a:r>
          </a:p>
          <a:p>
            <a:pPr algn="ctr">
              <a:lnSpc>
                <a:spcPct val="80000"/>
              </a:lnSpc>
              <a:spcBef>
                <a:spcPct val="15000"/>
              </a:spcBef>
            </a:pPr>
            <a:r>
              <a:rPr lang="en-US" b="0">
                <a:solidFill>
                  <a:srgbClr val="006699"/>
                </a:solidFill>
              </a:rPr>
              <a:t>Management</a:t>
            </a:r>
          </a:p>
          <a:p>
            <a:pPr algn="ctr">
              <a:lnSpc>
                <a:spcPct val="80000"/>
              </a:lnSpc>
              <a:spcBef>
                <a:spcPct val="15000"/>
              </a:spcBef>
            </a:pPr>
            <a:r>
              <a:rPr lang="en-US" b="0">
                <a:solidFill>
                  <a:srgbClr val="006699"/>
                </a:solidFill>
              </a:rPr>
              <a:t>Automation </a:t>
            </a:r>
          </a:p>
          <a:p>
            <a:pPr algn="ctr">
              <a:lnSpc>
                <a:spcPct val="80000"/>
              </a:lnSpc>
              <a:spcBef>
                <a:spcPct val="15000"/>
              </a:spcBef>
            </a:pPr>
            <a:r>
              <a:rPr lang="en-US" b="0">
                <a:solidFill>
                  <a:srgbClr val="006699"/>
                </a:solidFill>
              </a:rPr>
              <a:t>Thin Provisioning</a:t>
            </a:r>
          </a:p>
          <a:p>
            <a:pPr algn="ctr">
              <a:lnSpc>
                <a:spcPct val="80000"/>
              </a:lnSpc>
              <a:spcBef>
                <a:spcPct val="15000"/>
              </a:spcBef>
            </a:pPr>
            <a:endParaRPr lang="en-US" b="0">
              <a:solidFill>
                <a:srgbClr val="006699"/>
              </a:solidFill>
            </a:endParaRPr>
          </a:p>
        </p:txBody>
      </p:sp>
      <p:sp>
        <p:nvSpPr>
          <p:cNvPr id="52233" name="Rectangle 16"/>
          <p:cNvSpPr>
            <a:spLocks noChangeArrowheads="1"/>
          </p:cNvSpPr>
          <p:nvPr/>
        </p:nvSpPr>
        <p:spPr bwMode="auto">
          <a:xfrm>
            <a:off x="2814638" y="3429000"/>
            <a:ext cx="838200" cy="838200"/>
          </a:xfrm>
          <a:prstGeom prst="rect">
            <a:avLst/>
          </a:prstGeom>
          <a:solidFill>
            <a:srgbClr val="00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6699"/>
            </a:extrusionClr>
          </a:sp3d>
        </p:spPr>
        <p:txBody>
          <a:bodyPr wrap="none" anchor="ctr">
            <a:flatTx/>
          </a:bodyPr>
          <a:lstStyle/>
          <a:p>
            <a:pPr algn="ctr"/>
            <a:r>
              <a:rPr lang="en-US" sz="2800" b="0">
                <a:solidFill>
                  <a:srgbClr val="FFFFFF"/>
                </a:solidFill>
                <a:latin typeface="Tahoma" pitchFamily="34" charset="0"/>
              </a:rPr>
              <a:t>2</a:t>
            </a:r>
          </a:p>
        </p:txBody>
      </p:sp>
      <p:sp>
        <p:nvSpPr>
          <p:cNvPr id="52234" name="AutoShape 17"/>
          <p:cNvSpPr>
            <a:spLocks noChangeArrowheads="1"/>
          </p:cNvSpPr>
          <p:nvPr/>
        </p:nvSpPr>
        <p:spPr bwMode="auto">
          <a:xfrm>
            <a:off x="776288" y="3149600"/>
            <a:ext cx="457200" cy="180975"/>
          </a:xfrm>
          <a:prstGeom prst="rightArrow">
            <a:avLst>
              <a:gd name="adj1" fmla="val 50000"/>
              <a:gd name="adj2" fmla="val 63158"/>
            </a:avLst>
          </a:prstGeom>
          <a:solidFill>
            <a:schemeClr val="accent1"/>
          </a:solidFill>
          <a:ln w="25400">
            <a:solidFill>
              <a:schemeClr val="tx1"/>
            </a:solidFill>
            <a:miter lim="800000"/>
            <a:headEnd/>
            <a:tailEnd/>
          </a:ln>
        </p:spPr>
        <p:txBody>
          <a:bodyPr wrap="none" anchor="ctr"/>
          <a:lstStyle/>
          <a:p>
            <a:endParaRPr lang="en-US"/>
          </a:p>
        </p:txBody>
      </p:sp>
    </p:spTree>
  </p:cSld>
  <p:clrMapOvr>
    <a:masterClrMapping/>
  </p:clrMapOvr>
  <p:transition advClick="0" advTm="2000">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200" smtClean="0"/>
              <a:t>Savings &amp; ROI  from DataCore Virtual SANs </a:t>
            </a:r>
            <a:r>
              <a:rPr lang="en-US" smtClean="0"/>
              <a:t/>
            </a:r>
            <a:br>
              <a:rPr lang="en-US" smtClean="0"/>
            </a:br>
            <a:endParaRPr lang="en-US" smtClean="0"/>
          </a:p>
        </p:txBody>
      </p:sp>
      <p:sp>
        <p:nvSpPr>
          <p:cNvPr id="239619" name="Rectangle 3"/>
          <p:cNvSpPr>
            <a:spLocks noGrp="1" noChangeArrowheads="1"/>
          </p:cNvSpPr>
          <p:nvPr>
            <p:ph type="body" idx="1"/>
          </p:nvPr>
        </p:nvSpPr>
        <p:spPr>
          <a:xfrm>
            <a:off x="227013" y="666750"/>
            <a:ext cx="8704262" cy="4440238"/>
          </a:xfrm>
        </p:spPr>
        <p:txBody>
          <a:bodyPr/>
          <a:lstStyle/>
          <a:p>
            <a:pPr>
              <a:buFont typeface="Wingdings" pitchFamily="2" charset="2"/>
              <a:buNone/>
            </a:pPr>
            <a:endParaRPr lang="en-US" sz="1200" b="1" u="sng" smtClean="0">
              <a:solidFill>
                <a:srgbClr val="CC0000"/>
              </a:solidFill>
            </a:endParaRPr>
          </a:p>
          <a:p>
            <a:pPr>
              <a:buFont typeface="Wingdings" pitchFamily="2" charset="2"/>
              <a:buNone/>
            </a:pPr>
            <a:endParaRPr lang="en-US" sz="1200" b="1" smtClean="0">
              <a:solidFill>
                <a:srgbClr val="CC0000"/>
              </a:solidFill>
              <a:effectLst>
                <a:outerShdw blurRad="38100" dist="38100" dir="2700000" algn="tl">
                  <a:srgbClr val="C0C0C0"/>
                </a:outerShdw>
              </a:effectLst>
            </a:endParaRPr>
          </a:p>
          <a:p>
            <a:pPr>
              <a:lnSpc>
                <a:spcPct val="70000"/>
              </a:lnSpc>
              <a:buFont typeface="Wingdings" pitchFamily="2" charset="2"/>
              <a:buNone/>
            </a:pPr>
            <a:r>
              <a:rPr lang="en-US" sz="2400" b="1" smtClean="0">
                <a:solidFill>
                  <a:srgbClr val="CC0000"/>
                </a:solidFill>
                <a:effectLst>
                  <a:outerShdw blurRad="38100" dist="38100" dir="2700000" algn="tl">
                    <a:srgbClr val="C0C0C0"/>
                  </a:outerShdw>
                </a:effectLst>
              </a:rPr>
              <a:t>Savings:</a:t>
            </a:r>
            <a:r>
              <a:rPr lang="en-US" sz="1800" b="1" smtClean="0">
                <a:solidFill>
                  <a:srgbClr val="CC0000"/>
                </a:solidFill>
                <a:effectLst>
                  <a:outerShdw blurRad="38100" dist="38100" dir="2700000" algn="tl">
                    <a:srgbClr val="C0C0C0"/>
                  </a:outerShdw>
                </a:effectLst>
              </a:rPr>
              <a:t> 		DataCore Storage Area Network (SAN) </a:t>
            </a:r>
          </a:p>
          <a:p>
            <a:pPr>
              <a:lnSpc>
                <a:spcPct val="70000"/>
              </a:lnSpc>
              <a:buFont typeface="Wingdings" pitchFamily="2" charset="2"/>
              <a:buNone/>
            </a:pPr>
            <a:r>
              <a:rPr lang="en-US" sz="1800" b="1" smtClean="0">
                <a:solidFill>
                  <a:srgbClr val="CC0000"/>
                </a:solidFill>
                <a:effectLst>
                  <a:outerShdw blurRad="38100" dist="38100" dir="2700000" algn="tl">
                    <a:srgbClr val="C0C0C0"/>
                  </a:outerShdw>
                </a:effectLst>
              </a:rPr>
              <a:t>						Traditional Direct Attached Storage (DAS)</a:t>
            </a:r>
          </a:p>
          <a:p>
            <a:pPr>
              <a:lnSpc>
                <a:spcPct val="70000"/>
              </a:lnSpc>
              <a:buFont typeface="Wingdings" pitchFamily="2" charset="2"/>
              <a:buNone/>
            </a:pPr>
            <a:endParaRPr lang="en-US" sz="800" b="1" smtClean="0">
              <a:solidFill>
                <a:srgbClr val="CC0000"/>
              </a:solidFill>
              <a:effectLst>
                <a:outerShdw blurRad="38100" dist="38100" dir="2700000" algn="tl">
                  <a:srgbClr val="C0C0C0"/>
                </a:outerShdw>
              </a:effectLst>
            </a:endParaRPr>
          </a:p>
          <a:p>
            <a:pPr>
              <a:lnSpc>
                <a:spcPct val="70000"/>
              </a:lnSpc>
            </a:pPr>
            <a:r>
              <a:rPr lang="en-US" sz="1800" b="1" smtClean="0">
                <a:solidFill>
                  <a:srgbClr val="CC0000"/>
                </a:solidFill>
                <a:effectLst>
                  <a:outerShdw blurRad="38100" dist="38100" dir="2700000" algn="tl">
                    <a:srgbClr val="C0C0C0"/>
                  </a:outerShdw>
                </a:effectLst>
              </a:rPr>
              <a:t>Greater Capacity Utilization:</a:t>
            </a:r>
            <a:r>
              <a:rPr lang="en-US" sz="1600" smtClean="0">
                <a:solidFill>
                  <a:srgbClr val="CC0000"/>
                </a:solidFill>
                <a:effectLst>
                  <a:outerShdw blurRad="38100" dist="38100" dir="2700000" algn="tl">
                    <a:srgbClr val="C0C0C0"/>
                  </a:outerShdw>
                </a:effectLst>
              </a:rPr>
              <a:t> </a:t>
            </a:r>
          </a:p>
          <a:p>
            <a:pPr lvl="3">
              <a:lnSpc>
                <a:spcPct val="70000"/>
              </a:lnSpc>
            </a:pPr>
            <a:r>
              <a:rPr lang="en-US" sz="1800" b="1" smtClean="0">
                <a:solidFill>
                  <a:srgbClr val="3366CC"/>
                </a:solidFill>
              </a:rPr>
              <a:t>DAS = 25%-40%</a:t>
            </a:r>
            <a:r>
              <a:rPr lang="en-US" sz="1600" smtClean="0"/>
              <a:t> (i.e., 60% to 75% of storage assets are wasted)</a:t>
            </a:r>
          </a:p>
          <a:p>
            <a:pPr lvl="3">
              <a:lnSpc>
                <a:spcPct val="70000"/>
              </a:lnSpc>
            </a:pPr>
            <a:r>
              <a:rPr lang="en-US" sz="1800" b="1" smtClean="0">
                <a:solidFill>
                  <a:srgbClr val="3366CC"/>
                </a:solidFill>
              </a:rPr>
              <a:t>SAN = 85%-90%</a:t>
            </a:r>
            <a:r>
              <a:rPr lang="en-US" sz="1600" smtClean="0"/>
              <a:t> DataCore = Fullest Use!</a:t>
            </a:r>
          </a:p>
          <a:p>
            <a:pPr lvl="3">
              <a:lnSpc>
                <a:spcPct val="70000"/>
              </a:lnSpc>
              <a:buFontTx/>
              <a:buNone/>
            </a:pPr>
            <a:endParaRPr lang="en-US" sz="1600" smtClean="0"/>
          </a:p>
          <a:p>
            <a:pPr>
              <a:lnSpc>
                <a:spcPct val="70000"/>
              </a:lnSpc>
            </a:pPr>
            <a:r>
              <a:rPr lang="en-US" sz="1800" b="1" smtClean="0">
                <a:solidFill>
                  <a:srgbClr val="CC0000"/>
                </a:solidFill>
                <a:effectLst>
                  <a:outerShdw blurRad="38100" dist="38100" dir="2700000" algn="tl">
                    <a:srgbClr val="C0C0C0"/>
                  </a:outerShdw>
                </a:effectLst>
              </a:rPr>
              <a:t>Lower Administrative &amp; Environmental Costs:</a:t>
            </a:r>
            <a:r>
              <a:rPr lang="en-US" sz="1800" smtClean="0">
                <a:solidFill>
                  <a:srgbClr val="CC0000"/>
                </a:solidFill>
                <a:effectLst>
                  <a:outerShdw blurRad="38100" dist="38100" dir="2700000" algn="tl">
                    <a:srgbClr val="C0C0C0"/>
                  </a:outerShdw>
                </a:effectLst>
              </a:rPr>
              <a:t> </a:t>
            </a:r>
          </a:p>
          <a:p>
            <a:pPr lvl="3">
              <a:lnSpc>
                <a:spcPct val="70000"/>
              </a:lnSpc>
            </a:pPr>
            <a:r>
              <a:rPr lang="en-US" sz="1800" b="1" smtClean="0">
                <a:solidFill>
                  <a:srgbClr val="3366CC"/>
                </a:solidFill>
              </a:rPr>
              <a:t>Ratio of DAS to SAN costs = 3 to 10X Better Productivity</a:t>
            </a:r>
            <a:r>
              <a:rPr lang="en-US" sz="1600" smtClean="0"/>
              <a:t>  (i.e., 3 to 10 times as much admin to manage the same amount)</a:t>
            </a:r>
          </a:p>
          <a:p>
            <a:pPr lvl="3">
              <a:lnSpc>
                <a:spcPct val="70000"/>
              </a:lnSpc>
              <a:buFontTx/>
              <a:buNone/>
            </a:pPr>
            <a:r>
              <a:rPr lang="en-US" sz="1600" smtClean="0"/>
              <a:t>				Note Avg. Burdened Salary ($75,000 - $95,000)</a:t>
            </a:r>
          </a:p>
          <a:p>
            <a:pPr lvl="3">
              <a:lnSpc>
                <a:spcPct val="70000"/>
              </a:lnSpc>
            </a:pPr>
            <a:r>
              <a:rPr lang="en-US" sz="1800" b="1" smtClean="0">
                <a:solidFill>
                  <a:srgbClr val="3366CC"/>
                </a:solidFill>
              </a:rPr>
              <a:t>Pooling of cost-effective storage = Buyers Choice</a:t>
            </a:r>
          </a:p>
          <a:p>
            <a:pPr lvl="3">
              <a:lnSpc>
                <a:spcPct val="70000"/>
              </a:lnSpc>
              <a:buFontTx/>
              <a:buNone/>
            </a:pPr>
            <a:r>
              <a:rPr lang="en-US" sz="1800" b="1" smtClean="0">
                <a:solidFill>
                  <a:srgbClr val="3366CC"/>
                </a:solidFill>
              </a:rPr>
              <a:t>				</a:t>
            </a:r>
            <a:r>
              <a:rPr lang="en-US" sz="1600" smtClean="0">
                <a:solidFill>
                  <a:schemeClr val="tx1"/>
                </a:solidFill>
              </a:rPr>
              <a:t>Serve storage from</a:t>
            </a:r>
            <a:r>
              <a:rPr lang="en-US" sz="1800" b="1" smtClean="0">
                <a:solidFill>
                  <a:srgbClr val="3366CC"/>
                </a:solidFill>
              </a:rPr>
              <a:t> </a:t>
            </a:r>
            <a:r>
              <a:rPr lang="en-US" sz="1600" smtClean="0">
                <a:solidFill>
                  <a:schemeClr val="tx1"/>
                </a:solidFill>
              </a:rPr>
              <a:t>Arrays, disks, Server/blade storage…</a:t>
            </a:r>
          </a:p>
          <a:p>
            <a:pPr lvl="3">
              <a:lnSpc>
                <a:spcPct val="70000"/>
              </a:lnSpc>
              <a:buFontTx/>
              <a:buNone/>
            </a:pPr>
            <a:endParaRPr lang="en-US" sz="1600" smtClean="0">
              <a:solidFill>
                <a:schemeClr val="tx1"/>
              </a:solidFill>
            </a:endParaRPr>
          </a:p>
          <a:p>
            <a:pPr>
              <a:lnSpc>
                <a:spcPct val="70000"/>
              </a:lnSpc>
            </a:pPr>
            <a:r>
              <a:rPr lang="en-US" sz="1800" b="1" smtClean="0">
                <a:solidFill>
                  <a:srgbClr val="CC0000"/>
                </a:solidFill>
                <a:effectLst>
                  <a:outerShdw blurRad="38100" dist="38100" dir="2700000" algn="tl">
                    <a:srgbClr val="C0C0C0"/>
                  </a:outerShdw>
                </a:effectLst>
              </a:rPr>
              <a:t>More Uptime – SANs dramatically increase availablity:</a:t>
            </a:r>
          </a:p>
          <a:p>
            <a:pPr lvl="3">
              <a:lnSpc>
                <a:spcPct val="70000"/>
              </a:lnSpc>
            </a:pPr>
            <a:r>
              <a:rPr lang="en-US" sz="1600" smtClean="0"/>
              <a:t>Average revenue lost per employee-hour is $275.00 </a:t>
            </a:r>
          </a:p>
          <a:p>
            <a:pPr lvl="3">
              <a:lnSpc>
                <a:spcPct val="70000"/>
              </a:lnSpc>
            </a:pPr>
            <a:r>
              <a:rPr lang="en-US" sz="1600" smtClean="0"/>
              <a:t>100 employee impact = $27,500 per hour</a:t>
            </a:r>
          </a:p>
          <a:p>
            <a:pPr lvl="3">
              <a:lnSpc>
                <a:spcPct val="70000"/>
              </a:lnSpc>
            </a:pPr>
            <a:r>
              <a:rPr lang="en-US" sz="1800" b="1" smtClean="0">
                <a:solidFill>
                  <a:srgbClr val="3366CC"/>
                </a:solidFill>
              </a:rPr>
              <a:t>DAS = 98.0% uptime</a:t>
            </a:r>
            <a:r>
              <a:rPr lang="en-US" sz="1600" smtClean="0"/>
              <a:t> (60 hours/yr downtime)</a:t>
            </a:r>
          </a:p>
          <a:p>
            <a:pPr lvl="3">
              <a:lnSpc>
                <a:spcPct val="70000"/>
              </a:lnSpc>
            </a:pPr>
            <a:r>
              <a:rPr lang="en-US" sz="1800" b="1" smtClean="0">
                <a:solidFill>
                  <a:srgbClr val="3366CC"/>
                </a:solidFill>
              </a:rPr>
              <a:t>SAN = 99.9%+ uptime</a:t>
            </a:r>
            <a:r>
              <a:rPr lang="en-US" sz="1600" smtClean="0"/>
              <a:t> (1hour/yr downtime or less)</a:t>
            </a:r>
          </a:p>
          <a:p>
            <a:pPr lvl="3">
              <a:lnSpc>
                <a:spcPct val="70000"/>
              </a:lnSpc>
              <a:buFontTx/>
              <a:buNone/>
            </a:pPr>
            <a:endParaRPr lang="en-US" sz="1600" smtClean="0"/>
          </a:p>
          <a:p>
            <a:pPr lvl="1"/>
            <a:endParaRPr lang="en-US" sz="1600" b="1" smtClean="0">
              <a:solidFill>
                <a:srgbClr val="CC0000"/>
              </a:solidFill>
              <a:effectLst>
                <a:outerShdw blurRad="38100" dist="38100" dir="2700000" algn="tl">
                  <a:srgbClr val="C0C0C0"/>
                </a:outerShdw>
              </a:effectLst>
            </a:endParaRPr>
          </a:p>
          <a:p>
            <a:endParaRPr lang="en-US" sz="1600" smtClean="0"/>
          </a:p>
          <a:p>
            <a:endParaRPr lang="en-US" sz="1600" smtClean="0"/>
          </a:p>
          <a:p>
            <a:pPr lvl="1"/>
            <a:endParaRPr lang="en-US" sz="2000" smtClean="0"/>
          </a:p>
          <a:p>
            <a:endParaRPr lang="en-US" sz="2400" smtClean="0"/>
          </a:p>
          <a:p>
            <a:endParaRPr lang="en-US" sz="2400" smtClean="0"/>
          </a:p>
        </p:txBody>
      </p:sp>
    </p:spTree>
  </p:cSld>
  <p:clrMapOvr>
    <a:masterClrMapping/>
  </p:clrMapOvr>
  <p:transition advClick="0" advTm="2000">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5"/>
          <p:cNvSpPr>
            <a:spLocks noGrp="1"/>
          </p:cNvSpPr>
          <p:nvPr>
            <p:ph type="title" idx="4294967295"/>
          </p:nvPr>
        </p:nvSpPr>
        <p:spPr>
          <a:xfrm>
            <a:off x="142875" y="330200"/>
            <a:ext cx="8867775" cy="619125"/>
          </a:xfrm>
        </p:spPr>
        <p:txBody>
          <a:bodyPr/>
          <a:lstStyle/>
          <a:p>
            <a:r>
              <a:rPr lang="en-US" smtClean="0"/>
              <a:t>DataCore Solutions</a:t>
            </a:r>
            <a:br>
              <a:rPr lang="en-US" smtClean="0"/>
            </a:br>
            <a:endParaRPr lang="en-US" smtClean="0"/>
          </a:p>
        </p:txBody>
      </p:sp>
      <p:sp>
        <p:nvSpPr>
          <p:cNvPr id="56322" name="Content Placeholder 6"/>
          <p:cNvSpPr>
            <a:spLocks noGrp="1"/>
          </p:cNvSpPr>
          <p:nvPr>
            <p:ph idx="4294967295"/>
          </p:nvPr>
        </p:nvSpPr>
        <p:spPr/>
        <p:txBody>
          <a:bodyPr/>
          <a:lstStyle/>
          <a:p>
            <a:pPr marL="222250" lvl="1" indent="-222250">
              <a:buFontTx/>
              <a:buNone/>
            </a:pPr>
            <a:endParaRPr lang="en-US" sz="2200" smtClean="0"/>
          </a:p>
          <a:p>
            <a:pPr marL="222250" lvl="1" indent="-222250"/>
            <a:endParaRPr lang="en-US" sz="2200" smtClean="0"/>
          </a:p>
          <a:p>
            <a:endParaRPr lang="en-US" sz="2400" smtClean="0"/>
          </a:p>
          <a:p>
            <a:endParaRPr lang="en-US" sz="24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5D60F3BD-22EE-4C66-8B48-EF71B12248F2}"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8</a:t>
            </a:fld>
            <a:endParaRPr lang="en-US" sz="1000" b="0" dirty="0">
              <a:solidFill>
                <a:srgbClr val="FFFFFF"/>
              </a:solidFill>
              <a:latin typeface="Arial" pitchFamily="34" charset="0"/>
              <a:cs typeface="+mn-cs"/>
            </a:endParaRPr>
          </a:p>
        </p:txBody>
      </p:sp>
      <p:pic>
        <p:nvPicPr>
          <p:cNvPr id="56324" name="Picture 6" descr="thinkdatacore-slide2"/>
          <p:cNvPicPr>
            <a:picLocks noChangeAspect="1" noChangeArrowheads="1"/>
          </p:cNvPicPr>
          <p:nvPr/>
        </p:nvPicPr>
        <p:blipFill>
          <a:blip r:embed="rId3"/>
          <a:srcRect/>
          <a:stretch>
            <a:fillRect/>
          </a:stretch>
        </p:blipFill>
        <p:spPr bwMode="auto">
          <a:xfrm>
            <a:off x="222250" y="1055688"/>
            <a:ext cx="3333750" cy="2505075"/>
          </a:xfrm>
          <a:prstGeom prst="rect">
            <a:avLst/>
          </a:prstGeom>
          <a:noFill/>
          <a:ln w="9525">
            <a:noFill/>
            <a:miter lim="800000"/>
            <a:headEnd/>
            <a:tailEnd/>
          </a:ln>
        </p:spPr>
      </p:pic>
      <p:pic>
        <p:nvPicPr>
          <p:cNvPr id="56325" name="Picture 8" descr="twoproducts-slide2"/>
          <p:cNvPicPr>
            <a:picLocks noChangeAspect="1" noChangeArrowheads="1"/>
          </p:cNvPicPr>
          <p:nvPr/>
        </p:nvPicPr>
        <p:blipFill>
          <a:blip r:embed="rId4"/>
          <a:srcRect/>
          <a:stretch>
            <a:fillRect/>
          </a:stretch>
        </p:blipFill>
        <p:spPr bwMode="auto">
          <a:xfrm>
            <a:off x="5270500" y="1103313"/>
            <a:ext cx="3333750" cy="2505075"/>
          </a:xfrm>
          <a:prstGeom prst="rect">
            <a:avLst/>
          </a:prstGeom>
          <a:noFill/>
          <a:ln w="9525">
            <a:noFill/>
            <a:miter lim="800000"/>
            <a:headEnd/>
            <a:tailEnd/>
          </a:ln>
        </p:spPr>
      </p:pic>
      <p:pic>
        <p:nvPicPr>
          <p:cNvPr id="56326" name="Picture 10" descr="SanFeatures"/>
          <p:cNvPicPr>
            <a:picLocks noChangeAspect="1" noChangeArrowheads="1"/>
          </p:cNvPicPr>
          <p:nvPr/>
        </p:nvPicPr>
        <p:blipFill>
          <a:blip r:embed="rId5"/>
          <a:srcRect/>
          <a:stretch>
            <a:fillRect/>
          </a:stretch>
        </p:blipFill>
        <p:spPr bwMode="auto">
          <a:xfrm>
            <a:off x="3763963" y="3684588"/>
            <a:ext cx="5173662" cy="2438400"/>
          </a:xfrm>
          <a:prstGeom prst="rect">
            <a:avLst/>
          </a:prstGeom>
          <a:noFill/>
          <a:ln w="9525">
            <a:noFill/>
            <a:miter lim="800000"/>
            <a:headEnd/>
            <a:tailEnd/>
          </a:ln>
        </p:spPr>
      </p:pic>
      <p:pic>
        <p:nvPicPr>
          <p:cNvPr id="56327" name="Picture 12" descr="DisRec6"/>
          <p:cNvPicPr>
            <a:picLocks noChangeAspect="1" noChangeArrowheads="1"/>
          </p:cNvPicPr>
          <p:nvPr/>
        </p:nvPicPr>
        <p:blipFill>
          <a:blip r:embed="rId6"/>
          <a:srcRect/>
          <a:stretch>
            <a:fillRect/>
          </a:stretch>
        </p:blipFill>
        <p:spPr bwMode="auto">
          <a:xfrm>
            <a:off x="333375" y="3656013"/>
            <a:ext cx="3324225" cy="2368550"/>
          </a:xfrm>
          <a:prstGeom prst="rect">
            <a:avLst/>
          </a:prstGeom>
          <a:noFill/>
          <a:ln w="9525">
            <a:solidFill>
              <a:schemeClr val="tx1"/>
            </a:solidFill>
            <a:miter lim="800000"/>
            <a:headEnd/>
            <a:tailEnd/>
          </a:ln>
        </p:spPr>
      </p:pic>
    </p:spTree>
  </p:cSld>
  <p:clrMapOvr>
    <a:masterClrMapping/>
  </p:clrMapOvr>
  <p:transition advClick="0" advTm="2000">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5"/>
          <p:cNvSpPr>
            <a:spLocks noGrp="1"/>
          </p:cNvSpPr>
          <p:nvPr>
            <p:ph type="title" idx="4294967295"/>
          </p:nvPr>
        </p:nvSpPr>
        <p:spPr>
          <a:xfrm>
            <a:off x="342900" y="330200"/>
            <a:ext cx="8458200" cy="619125"/>
          </a:xfrm>
        </p:spPr>
        <p:txBody>
          <a:bodyPr/>
          <a:lstStyle/>
          <a:p>
            <a:pPr marL="495300" indent="-495300"/>
            <a:r>
              <a:rPr lang="en-US" smtClean="0"/>
              <a:t>Virtualization &amp; SAN </a:t>
            </a:r>
          </a:p>
        </p:txBody>
      </p:sp>
      <p:sp>
        <p:nvSpPr>
          <p:cNvPr id="58370" name="Content Placeholder 6"/>
          <p:cNvSpPr>
            <a:spLocks noGrp="1"/>
          </p:cNvSpPr>
          <p:nvPr>
            <p:ph idx="4294967295"/>
          </p:nvPr>
        </p:nvSpPr>
        <p:spPr>
          <a:xfrm>
            <a:off x="254000" y="1314450"/>
            <a:ext cx="8626475" cy="4440238"/>
          </a:xfrm>
        </p:spPr>
        <p:txBody>
          <a:bodyPr/>
          <a:lstStyle/>
          <a:p>
            <a:pPr marL="495300" indent="-495300">
              <a:buFont typeface="Wingdings" pitchFamily="2" charset="2"/>
              <a:buNone/>
            </a:pPr>
            <a:r>
              <a:rPr lang="en-US" b="1" smtClean="0">
                <a:solidFill>
                  <a:schemeClr val="tx1"/>
                </a:solidFill>
              </a:rPr>
              <a:t>   </a:t>
            </a:r>
            <a:r>
              <a:rPr lang="en-US" sz="2000" b="1" i="1" smtClean="0"/>
              <a:t>	</a:t>
            </a:r>
            <a:r>
              <a:rPr lang="en-US" sz="2800" i="1" smtClean="0"/>
              <a:t>Storage growth never stops…</a:t>
            </a:r>
          </a:p>
          <a:p>
            <a:pPr marL="495300" indent="-495300">
              <a:buFont typeface="Wingdings" pitchFamily="2" charset="2"/>
              <a:buNone/>
            </a:pPr>
            <a:endParaRPr lang="en-US" sz="2800" i="1" smtClean="0"/>
          </a:p>
          <a:p>
            <a:pPr marL="495300" indent="-495300">
              <a:buFont typeface="Wingdings" pitchFamily="2" charset="2"/>
              <a:buNone/>
            </a:pPr>
            <a:r>
              <a:rPr lang="en-US" sz="2800" i="1" smtClean="0"/>
              <a:t>		High-Availability SAN are critical to </a:t>
            </a:r>
            <a:r>
              <a:rPr lang="en-US" sz="2800" b="1" i="1" smtClean="0"/>
              <a:t>protect against</a:t>
            </a:r>
            <a:r>
              <a:rPr lang="en-US" sz="2800" i="1" smtClean="0"/>
              <a:t> </a:t>
            </a:r>
            <a:r>
              <a:rPr lang="en-US" sz="2800" b="1" i="1" smtClean="0"/>
              <a:t>“all the eggs in one basket”</a:t>
            </a:r>
            <a:r>
              <a:rPr lang="en-US" sz="2800" i="1" smtClean="0"/>
              <a:t> impact of virtual server consolidation…</a:t>
            </a:r>
          </a:p>
          <a:p>
            <a:pPr marL="495300" indent="-495300">
              <a:buFont typeface="Wingdings" pitchFamily="2" charset="2"/>
              <a:buNone/>
            </a:pPr>
            <a:endParaRPr lang="en-US" sz="2800" i="1" smtClean="0"/>
          </a:p>
          <a:p>
            <a:pPr marL="495300" indent="-495300">
              <a:buFont typeface="Wingdings" pitchFamily="2" charset="2"/>
              <a:buNone/>
            </a:pPr>
            <a:r>
              <a:rPr lang="en-US" sz="2800" i="1" smtClean="0"/>
              <a:t>		Virtualization magnifies I/O load…</a:t>
            </a:r>
          </a:p>
          <a:p>
            <a:pPr marL="495300" indent="-495300">
              <a:buFont typeface="Wingdings" pitchFamily="2" charset="2"/>
              <a:buNone/>
            </a:pPr>
            <a:endParaRPr lang="en-US" sz="2800" i="1" smtClean="0"/>
          </a:p>
          <a:p>
            <a:pPr marL="495300" indent="-495300">
              <a:buFont typeface="Wingdings" pitchFamily="2" charset="2"/>
              <a:buNone/>
            </a:pPr>
            <a:r>
              <a:rPr lang="en-US" sz="2800" i="1" smtClean="0"/>
              <a:t>		High Cost of traditional SAN limit and delay Virtual Server deployments…</a:t>
            </a:r>
          </a:p>
          <a:p>
            <a:pPr marL="495300" indent="-495300">
              <a:buFont typeface="Wingdings" pitchFamily="2" charset="2"/>
              <a:buNone/>
            </a:pPr>
            <a:endParaRPr lang="en-US" sz="2000" i="1" smtClean="0"/>
          </a:p>
          <a:p>
            <a:pPr marL="495300" indent="-495300">
              <a:buFont typeface="Wingdings" pitchFamily="2" charset="2"/>
              <a:buNone/>
            </a:pPr>
            <a:r>
              <a:rPr lang="en-US" sz="2000" b="1" i="1" smtClean="0"/>
              <a:t>		</a:t>
            </a:r>
          </a:p>
          <a:p>
            <a:pPr marL="495300" indent="-495300">
              <a:buFont typeface="Wingdings" pitchFamily="2" charset="2"/>
              <a:buNone/>
            </a:pPr>
            <a:endParaRPr lang="en-US" sz="2400" b="1" i="1" smtClean="0"/>
          </a:p>
          <a:p>
            <a:pPr marL="495300" indent="-495300">
              <a:buFont typeface="Wingdings" pitchFamily="2" charset="2"/>
              <a:buNone/>
            </a:pPr>
            <a:endParaRPr lang="en-US" sz="2400" b="1" smtClean="0">
              <a:solidFill>
                <a:schemeClr val="tx1"/>
              </a:solidFill>
            </a:endParaRPr>
          </a:p>
          <a:p>
            <a:pPr marL="495300" indent="-495300">
              <a:buFont typeface="Wingdings" pitchFamily="2" charset="2"/>
              <a:buAutoNum type="arabicPeriod" startAt="2"/>
            </a:pPr>
            <a:endParaRPr lang="en-US" sz="2400" b="1" smtClean="0">
              <a:solidFill>
                <a:schemeClr val="tx1"/>
              </a:solidFill>
            </a:endParaRPr>
          </a:p>
          <a:p>
            <a:pPr marL="495300" indent="-495300">
              <a:buFont typeface="Wingdings" pitchFamily="2" charset="2"/>
              <a:buAutoNum type="arabicPeriod" startAt="2"/>
            </a:pPr>
            <a:endParaRPr lang="en-US" b="1" smtClean="0">
              <a:solidFill>
                <a:schemeClr val="tx1"/>
              </a:solidFill>
            </a:endParaRPr>
          </a:p>
          <a:p>
            <a:pPr marL="495300" indent="-495300">
              <a:buFont typeface="Wingdings" pitchFamily="2" charset="2"/>
              <a:buNone/>
            </a:pPr>
            <a:r>
              <a:rPr lang="en-US" smtClean="0"/>
              <a:t>		</a:t>
            </a:r>
            <a:endParaRPr lang="en-US" sz="2000" b="1" i="1" smtClean="0"/>
          </a:p>
          <a:p>
            <a:pPr marL="495300" indent="-495300">
              <a:buFont typeface="Wingdings" pitchFamily="2" charset="2"/>
              <a:buNone/>
            </a:pPr>
            <a:endParaRPr lang="en-US" sz="2000" smtClean="0"/>
          </a:p>
        </p:txBody>
      </p:sp>
      <p:sp>
        <p:nvSpPr>
          <p:cNvPr id="5" name="Slide Number Placeholder 4"/>
          <p:cNvSpPr txBox="1">
            <a:spLocks noGrp="1"/>
          </p:cNvSpPr>
          <p:nvPr/>
        </p:nvSpPr>
        <p:spPr bwMode="auto">
          <a:xfrm>
            <a:off x="8223250" y="0"/>
            <a:ext cx="920750" cy="457200"/>
          </a:xfrm>
          <a:prstGeom prst="rect">
            <a:avLst/>
          </a:prstGeom>
          <a:noFill/>
          <a:ln>
            <a:miter lim="800000"/>
            <a:headEnd/>
            <a:tailEnd/>
          </a:ln>
        </p:spPr>
        <p:txBody>
          <a:bodyPr/>
          <a:lstStyle/>
          <a:p>
            <a:pPr algn="r">
              <a:spcBef>
                <a:spcPct val="20000"/>
              </a:spcBef>
              <a:buClr>
                <a:srgbClr val="000000"/>
              </a:buClr>
              <a:buSzPct val="60000"/>
              <a:buFont typeface="Wingdings" pitchFamily="2" charset="2"/>
              <a:buNone/>
              <a:defRPr/>
            </a:pPr>
            <a:fld id="{4D9567B9-83C4-4194-9875-EF41EA6CA09D}" type="slidenum">
              <a:rPr lang="en-US" sz="1000" b="0">
                <a:solidFill>
                  <a:srgbClr val="FFFFFF"/>
                </a:solidFill>
                <a:latin typeface="Arial" pitchFamily="34" charset="0"/>
                <a:cs typeface="+mn-cs"/>
              </a:rPr>
              <a:pPr algn="r">
                <a:spcBef>
                  <a:spcPct val="20000"/>
                </a:spcBef>
                <a:buClr>
                  <a:srgbClr val="000000"/>
                </a:buClr>
                <a:buSzPct val="60000"/>
                <a:buFont typeface="Wingdings" pitchFamily="2" charset="2"/>
                <a:buNone/>
                <a:defRPr/>
              </a:pPr>
              <a:t>9</a:t>
            </a:fld>
            <a:endParaRPr lang="en-US" sz="1000" b="0" dirty="0">
              <a:solidFill>
                <a:srgbClr val="FFFFFF"/>
              </a:solidFill>
              <a:latin typeface="Arial" pitchFamily="34" charset="0"/>
              <a:cs typeface="+mn-cs"/>
            </a:endParaRPr>
          </a:p>
        </p:txBody>
      </p:sp>
    </p:spTree>
  </p:cSld>
  <p:clrMapOvr>
    <a:masterClrMapping/>
  </p:clrMapOvr>
  <p:transition advClick="0" advTm="2000">
    <p:zoom dir="in"/>
  </p:transition>
  <p:timing>
    <p:tnLst>
      <p:par>
        <p:cTn id="1" dur="indefinite" restart="never" nodeType="tmRoot"/>
      </p:par>
    </p:tnLst>
  </p:timing>
</p:sld>
</file>

<file path=ppt/theme/theme1.xml><?xml version="1.0" encoding="utf-8"?>
<a:theme xmlns:a="http://schemas.openxmlformats.org/drawingml/2006/main" name="SANmelody_training_111703">
  <a:themeElements>
    <a:clrScheme name="Custom 1">
      <a:dk1>
        <a:srgbClr val="000000"/>
      </a:dk1>
      <a:lt1>
        <a:srgbClr val="292929"/>
      </a:lt1>
      <a:dk2>
        <a:srgbClr val="FF0000"/>
      </a:dk2>
      <a:lt2>
        <a:srgbClr val="1C1C1C"/>
      </a:lt2>
      <a:accent1>
        <a:srgbClr val="FFCC00"/>
      </a:accent1>
      <a:accent2>
        <a:srgbClr val="00CCFF"/>
      </a:accent2>
      <a:accent3>
        <a:srgbClr val="ACACAC"/>
      </a:accent3>
      <a:accent4>
        <a:srgbClr val="000000"/>
      </a:accent4>
      <a:accent5>
        <a:srgbClr val="FFE2AA"/>
      </a:accent5>
      <a:accent6>
        <a:srgbClr val="00B9E7"/>
      </a:accent6>
      <a:hlink>
        <a:srgbClr val="000000"/>
      </a:hlink>
      <a:folHlink>
        <a:srgbClr val="FF00FF"/>
      </a:folHlink>
    </a:clrScheme>
    <a:fontScheme name="SANmelody_training_111703">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10000"/>
            <a:lumOff val="9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sz="1800" b="1"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9525" cap="flat" cmpd="sng" algn="ctr">
          <a:solidFill>
            <a:schemeClr val="bg1"/>
          </a:solidFill>
          <a:prstDash val="solid"/>
          <a:round/>
          <a:headEnd type="none" w="med" len="med"/>
          <a:tailEnd type="none" w="med" len="med"/>
        </a:ln>
        <a:effectLst/>
      </a:spPr>
      <a:bodyPr/>
      <a:lstStyle/>
    </a:lnDef>
  </a:objectDefaults>
  <a:extraClrSchemeLst>
    <a:extraClrScheme>
      <a:clrScheme name="SANmelody_training_11170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ANmelody_training_11170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ANmelody_training_11170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ANmelody_training_11170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ANmelody_training_11170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ANmelody_training_11170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Nmelody_training_11170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Nmelody_training_111703">
  <a:themeElements>
    <a:clrScheme name="">
      <a:dk1>
        <a:srgbClr val="000000"/>
      </a:dk1>
      <a:lt1>
        <a:srgbClr val="292929"/>
      </a:lt1>
      <a:dk2>
        <a:srgbClr val="FF0000"/>
      </a:dk2>
      <a:lt2>
        <a:srgbClr val="1C1C1C"/>
      </a:lt2>
      <a:accent1>
        <a:srgbClr val="FFCC00"/>
      </a:accent1>
      <a:accent2>
        <a:srgbClr val="00CCFF"/>
      </a:accent2>
      <a:accent3>
        <a:srgbClr val="ACACAC"/>
      </a:accent3>
      <a:accent4>
        <a:srgbClr val="000000"/>
      </a:accent4>
      <a:accent5>
        <a:srgbClr val="FFE2AA"/>
      </a:accent5>
      <a:accent6>
        <a:srgbClr val="00B9E7"/>
      </a:accent6>
      <a:hlink>
        <a:srgbClr val="00FF00"/>
      </a:hlink>
      <a:folHlink>
        <a:srgbClr val="FF00FF"/>
      </a:folHlink>
    </a:clrScheme>
    <a:fontScheme name="SANmelody_training_111703">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10000"/>
            <a:lumOff val="9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ANmelody_training_111703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ANmelody_training_111703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ANmelody_training_111703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ANmelody_training_111703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ANmelody_training_111703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ANmelody_training_111703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Nmelody_training_111703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chnologicalAwakening">
  <a:themeElements>
    <a:clrScheme name="TechnologicalAwakening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fontScheme name="TechnologicalAwakenin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chnologicalAwaken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ologicalAwaken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nologicalAwaken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nologicalAwaken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nologicalAwake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nologicalAwakening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chnologicalAwakening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13460</TotalTime>
  <Words>1589</Words>
  <Application>Microsoft PowerPoint</Application>
  <PresentationFormat>On-screen Show (4:3)</PresentationFormat>
  <Paragraphs>326</Paragraphs>
  <Slides>21</Slides>
  <Notes>21</Notes>
  <HiddenSlides>0</HiddenSlides>
  <MMClips>0</MMClips>
  <ScaleCrop>false</ScaleCrop>
  <HeadingPairs>
    <vt:vector size="6" baseType="variant">
      <vt:variant>
        <vt:lpstr>Fonts Used</vt:lpstr>
      </vt:variant>
      <vt:variant>
        <vt:i4>7</vt:i4>
      </vt:variant>
      <vt:variant>
        <vt:lpstr>Design Template</vt:lpstr>
      </vt:variant>
      <vt:variant>
        <vt:i4>29</vt:i4>
      </vt:variant>
      <vt:variant>
        <vt:lpstr>Slide Titles</vt:lpstr>
      </vt:variant>
      <vt:variant>
        <vt:i4>21</vt:i4>
      </vt:variant>
    </vt:vector>
  </HeadingPairs>
  <TitlesOfParts>
    <vt:vector size="57" baseType="lpstr">
      <vt:lpstr>Arial</vt:lpstr>
      <vt:lpstr>Tahoma</vt:lpstr>
      <vt:lpstr>Verdana</vt:lpstr>
      <vt:lpstr>Wingdings</vt:lpstr>
      <vt:lpstr>Times New Roman</vt:lpstr>
      <vt:lpstr>Calibri</vt:lpstr>
      <vt:lpstr>ＭＳ Ｐゴシック</vt:lpstr>
      <vt:lpstr>SANmelody_training_111703</vt:lpstr>
      <vt:lpstr>1_SANmelody_training_111703</vt:lpstr>
      <vt:lpstr>TechnologicalAwakening</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1_SANmelody_training_111703</vt:lpstr>
      <vt:lpstr> Virtualization and Storage  ‘Do More with Less’</vt:lpstr>
      <vt:lpstr>Virtualization is Strategic</vt:lpstr>
      <vt:lpstr>Storage Virtualization &amp; the Economy</vt:lpstr>
      <vt:lpstr>Storage Virtualization &amp; the Economy</vt:lpstr>
      <vt:lpstr>DataCore = Savings and Productivity </vt:lpstr>
      <vt:lpstr>DataCore: Value, Cost Savings and R.O.I.  </vt:lpstr>
      <vt:lpstr>Savings &amp; ROI  from DataCore Virtual SANs  </vt:lpstr>
      <vt:lpstr>DataCore Solutions </vt:lpstr>
      <vt:lpstr>Virtualization &amp; SAN </vt:lpstr>
      <vt:lpstr>Business Continuity    DataCore does high-availability better… </vt:lpstr>
      <vt:lpstr>Before Server Virtualization: Physical Isolation</vt:lpstr>
      <vt:lpstr>After: Concentrated Workloads</vt:lpstr>
      <vt:lpstr>Result: Pronounced Dependency on Storage</vt:lpstr>
      <vt:lpstr>Overcome I/O bottlenecks &amp; Business Disruptions  </vt:lpstr>
      <vt:lpstr>High-Availability &amp; Disaster Recovery</vt:lpstr>
      <vt:lpstr>Case In Point</vt:lpstr>
      <vt:lpstr>Slide 17</vt:lpstr>
      <vt:lpstr>Slide 18</vt:lpstr>
      <vt:lpstr>DataCore = Savings and Productivity </vt:lpstr>
      <vt:lpstr>Get the Most From Your Storage </vt:lpstr>
      <vt:lpstr>Slide 21</vt:lpstr>
    </vt:vector>
  </TitlesOfParts>
  <Company>DataCore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Disks in a  Mechanical World</dc:title>
  <dc:creator>Augie Gonzalez</dc:creator>
  <dc:description>Copyright 2008 DataCore Software</dc:description>
  <cp:lastModifiedBy>George Teixeira</cp:lastModifiedBy>
  <cp:revision>1383</cp:revision>
  <cp:lastPrinted>2000-11-15T21:41:00Z</cp:lastPrinted>
  <dcterms:created xsi:type="dcterms:W3CDTF">2003-11-24T16:21:49Z</dcterms:created>
  <dcterms:modified xsi:type="dcterms:W3CDTF">2008-11-24T15:49:17Z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0x0101001E7B3F976523A94F844636F6D23F780E</vt:lpwstr>
  </property>
  <property fmtid="{D5CDD505-2E9C-101B-9397-08002B2CF9AE}" pid="3" name="Target Audiences">
    <vt:lpwstr/>
  </property>
</Properties>
</file>